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65" r:id="rId2"/>
    <p:sldMasterId id="2147483890" r:id="rId3"/>
    <p:sldMasterId id="2147483902" r:id="rId4"/>
    <p:sldMasterId id="2147483914" r:id="rId5"/>
    <p:sldMasterId id="2147483928" r:id="rId6"/>
    <p:sldMasterId id="2147483941" r:id="rId7"/>
    <p:sldMasterId id="2147483945" r:id="rId8"/>
    <p:sldMasterId id="2147483957" r:id="rId9"/>
    <p:sldMasterId id="2147484044" r:id="rId10"/>
    <p:sldMasterId id="2147484056" r:id="rId11"/>
    <p:sldMasterId id="2147484080" r:id="rId12"/>
    <p:sldMasterId id="2147484093" r:id="rId13"/>
  </p:sldMasterIdLst>
  <p:notesMasterIdLst>
    <p:notesMasterId r:id="rId60"/>
  </p:notesMasterIdLst>
  <p:sldIdLst>
    <p:sldId id="4711" r:id="rId14"/>
    <p:sldId id="673" r:id="rId15"/>
    <p:sldId id="4671" r:id="rId16"/>
    <p:sldId id="4672" r:id="rId17"/>
    <p:sldId id="674" r:id="rId18"/>
    <p:sldId id="675" r:id="rId19"/>
    <p:sldId id="981" r:id="rId20"/>
    <p:sldId id="4667" r:id="rId21"/>
    <p:sldId id="733" r:id="rId22"/>
    <p:sldId id="4689" r:id="rId23"/>
    <p:sldId id="4690" r:id="rId24"/>
    <p:sldId id="4691" r:id="rId25"/>
    <p:sldId id="599" r:id="rId26"/>
    <p:sldId id="982" r:id="rId27"/>
    <p:sldId id="986" r:id="rId28"/>
    <p:sldId id="4693" r:id="rId29"/>
    <p:sldId id="4694" r:id="rId30"/>
    <p:sldId id="4717" r:id="rId31"/>
    <p:sldId id="4716" r:id="rId32"/>
    <p:sldId id="4695" r:id="rId33"/>
    <p:sldId id="1011" r:id="rId34"/>
    <p:sldId id="543" r:id="rId35"/>
    <p:sldId id="544" r:id="rId36"/>
    <p:sldId id="1012" r:id="rId37"/>
    <p:sldId id="1013" r:id="rId38"/>
    <p:sldId id="1014" r:id="rId39"/>
    <p:sldId id="549" r:id="rId40"/>
    <p:sldId id="4715" r:id="rId41"/>
    <p:sldId id="4714" r:id="rId42"/>
    <p:sldId id="4107" r:id="rId43"/>
    <p:sldId id="4719" r:id="rId44"/>
    <p:sldId id="4108" r:id="rId45"/>
    <p:sldId id="4674" r:id="rId46"/>
    <p:sldId id="442" r:id="rId47"/>
    <p:sldId id="441" r:id="rId48"/>
    <p:sldId id="471" r:id="rId49"/>
    <p:sldId id="546" r:id="rId50"/>
    <p:sldId id="547" r:id="rId51"/>
    <p:sldId id="548" r:id="rId52"/>
    <p:sldId id="4675" r:id="rId53"/>
    <p:sldId id="4676" r:id="rId54"/>
    <p:sldId id="4677" r:id="rId55"/>
    <p:sldId id="4678" r:id="rId56"/>
    <p:sldId id="259" r:id="rId57"/>
    <p:sldId id="320" r:id="rId58"/>
    <p:sldId id="471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78540" autoAdjust="0"/>
  </p:normalViewPr>
  <p:slideViewPr>
    <p:cSldViewPr snapToGrid="0" snapToObjects="1">
      <p:cViewPr varScale="1">
        <p:scale>
          <a:sx n="118" d="100"/>
          <a:sy n="118" d="100"/>
        </p:scale>
        <p:origin x="1152" y="200"/>
      </p:cViewPr>
      <p:guideLst>
        <p:guide orient="horz" pos="2160"/>
        <p:guide pos="2880"/>
      </p:guideLst>
    </p:cSldViewPr>
  </p:slideViewPr>
  <p:outlineViewPr>
    <p:cViewPr>
      <p:scale>
        <a:sx n="33" d="100"/>
        <a:sy n="33" d="100"/>
      </p:scale>
      <p:origin x="0" y="0"/>
    </p:cViewPr>
  </p:outlineViewPr>
  <p:notesTextViewPr>
    <p:cViewPr>
      <p:scale>
        <a:sx n="180" d="100"/>
        <a:sy n="18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8/12/23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versenews.blogspot.com/2020/04/passover-in-plague-tim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wversenews.blogspot.com/2020/04/passover-in-plague-time.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Today we address Part 1 of the 4-part study on The Inheritance of the Believer. This concept of inheritance (or rewards) is taught throughout the Bible—yet it is rarely taught—so I thought it good to address it.</a:t>
            </a:r>
          </a:p>
        </p:txBody>
      </p:sp>
    </p:spTree>
    <p:extLst>
      <p:ext uri="{BB962C8B-B14F-4D97-AF65-F5344CB8AC3E}">
        <p14:creationId xmlns:p14="http://schemas.microsoft.com/office/powerpoint/2010/main" val="138574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F60E32-1191-E043-BCA7-A0AB5AA71693}"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sz="1800" dirty="0">
                <a:effectLst/>
                <a:latin typeface="Arial" panose="020B0604020202020204" pitchFamily="34" charset="0"/>
                <a:ea typeface="Times New Roman" panose="02020603050405020304" pitchFamily="18" charset="0"/>
              </a:rPr>
              <a:t>God commanded blood on the doorposts (Exodus 12:13).</a:t>
            </a:r>
            <a:r>
              <a:rPr lang="en-US" dirty="0">
                <a:effectLst/>
              </a:rPr>
              <a:t> </a:t>
            </a:r>
            <a:r>
              <a:rPr lang="en-US" altLang="zh-CN" dirty="0">
                <a:latin typeface="Arial" charset="0"/>
              </a:rPr>
              <a:t>Then the death angel saw the blood on the top of the door and the two sides.</a:t>
            </a:r>
          </a:p>
          <a:p>
            <a:pPr eaLnBrk="1" hangingPunct="1"/>
            <a:r>
              <a:rPr lang="en-US" altLang="zh-CN" dirty="0">
                <a:latin typeface="Arial" charset="0"/>
              </a:rPr>
              <a:t>____________</a:t>
            </a:r>
          </a:p>
          <a:p>
            <a:pPr eaLnBrk="1" hangingPunct="1"/>
            <a:r>
              <a:rPr lang="en-US" altLang="zh-CN" dirty="0">
                <a:latin typeface="Arial" charset="0"/>
              </a:rPr>
              <a:t>Common-186</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NB-14 Religion 5 Passover &amp; Lord's Supper-107</a:t>
            </a:r>
          </a:p>
          <a:p>
            <a:pPr eaLnBrk="1" hangingPunct="1"/>
            <a:r>
              <a:rPr lang="en-US" dirty="0">
                <a:latin typeface="Times New Roman" charset="0"/>
                <a:ea typeface="ＭＳ Ｐゴシック" charset="0"/>
                <a:cs typeface="ＭＳ Ｐゴシック" charset="0"/>
              </a:rPr>
              <a:t>NS-07-1Cor11</a:t>
            </a: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Summary-10</a:t>
            </a:r>
            <a:endParaRPr lang="zh-CN" alt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907AD4-1815-E043-884E-ECC37CCF6CF2}"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dirty="0">
                <a:latin typeface="Arial" charset="0"/>
              </a:rPr>
              <a:t>The author of the Book of Hebrews rightly observed that doing such a "silly" act would have taken great faith that it would save lives.</a:t>
            </a:r>
          </a:p>
          <a:p>
            <a:pPr eaLnBrk="1" hangingPunct="1"/>
            <a:r>
              <a:rPr lang="en-US" altLang="zh-CN" dirty="0">
                <a:latin typeface="Arial" charset="0"/>
              </a:rPr>
              <a:t>____________</a:t>
            </a:r>
          </a:p>
          <a:p>
            <a:pPr eaLnBrk="1" hangingPunct="1"/>
            <a:r>
              <a:rPr lang="en-US" altLang="zh-CN" dirty="0">
                <a:latin typeface="Arial" charset="0"/>
              </a:rPr>
              <a:t>Common-187</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NB-14 Religion 5 Passover &amp; Lord's Supper-107</a:t>
            </a:r>
          </a:p>
          <a:p>
            <a:pPr eaLnBrk="1" hangingPunct="1"/>
            <a:r>
              <a:rPr lang="en-US" dirty="0">
                <a:latin typeface="Times New Roman" charset="0"/>
                <a:ea typeface="ＭＳ Ｐゴシック" charset="0"/>
                <a:cs typeface="ＭＳ Ｐゴシック" charset="0"/>
              </a:rPr>
              <a:t>NS-07-1Cor11</a:t>
            </a:r>
          </a:p>
          <a:p>
            <a:pPr eaLnBrk="1" hangingPunct="1"/>
            <a:r>
              <a:rPr lang="en-US" altLang="zh-CN" dirty="0">
                <a:latin typeface="Times New Roman" charset="0"/>
              </a:rPr>
              <a:t>NS-19-Hebrews</a:t>
            </a:r>
            <a:endParaRPr lang="en-US" dirty="0">
              <a:latin typeface="Times New Roman" charset="0"/>
              <a:ea typeface="ＭＳ Ｐゴシック" charset="0"/>
              <a:cs typeface="ＭＳ Ｐゴシック" charset="0"/>
            </a:endParaRP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Summary-11</a:t>
            </a:r>
            <a:endParaRPr lang="zh-CN" alt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2F16E9-3B9B-DB43-B0E2-64F5EDB32C5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dirty="0">
                <a:latin typeface="Times New Roman" charset="0"/>
              </a:rPr>
              <a:t>The lamb depicted the real Passover Lamb (John 1:29).</a:t>
            </a:r>
          </a:p>
          <a:p>
            <a:pPr eaLnBrk="1" hangingPunct="1"/>
            <a:endParaRPr lang="zh-CN" altLang="en-US" dirty="0">
              <a:latin typeface="Times New Roman" charset="0"/>
            </a:endParaRPr>
          </a:p>
          <a:p>
            <a:pPr eaLnBrk="1" hangingPunct="1"/>
            <a:r>
              <a:rPr lang="en-US" altLang="zh-CN" dirty="0">
                <a:latin typeface="Arial" charset="0"/>
              </a:rPr>
              <a:t>John the Baptist drew the parallel between the Passover blood and the Lord Jesus, perhaps even implying that the places where the blood was put on the door would correspond to the places where Jesus would be pierced as our Passover Lamb.</a:t>
            </a:r>
          </a:p>
          <a:p>
            <a:pPr eaLnBrk="1" hangingPunct="1"/>
            <a:r>
              <a:rPr lang="en-US" altLang="zh-CN" dirty="0">
                <a:latin typeface="Times New Roman" charset="0"/>
              </a:rPr>
              <a:t>(So, what is the typology here?)</a:t>
            </a:r>
            <a:endParaRPr lang="en-US" altLang="zh-CN" dirty="0">
              <a:latin typeface="Arial" charset="0"/>
            </a:endParaRPr>
          </a:p>
          <a:p>
            <a:pPr eaLnBrk="1" hangingPunct="1"/>
            <a:r>
              <a:rPr lang="en-US" altLang="zh-CN" dirty="0">
                <a:latin typeface="Arial" charset="0"/>
              </a:rPr>
              <a:t>____________</a:t>
            </a:r>
          </a:p>
          <a:p>
            <a:pPr eaLnBrk="1" hangingPunct="1"/>
            <a:r>
              <a:rPr lang="en-US" altLang="zh-CN" dirty="0">
                <a:latin typeface="Arial" charset="0"/>
              </a:rPr>
              <a:t>Common-188</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NB-14 Religion 5 Passover &amp; Lord's Supper-107</a:t>
            </a:r>
          </a:p>
          <a:p>
            <a:pPr eaLnBrk="1" hangingPunct="1"/>
            <a:r>
              <a:rPr lang="en-US" dirty="0">
                <a:latin typeface="Times New Roman" charset="0"/>
                <a:ea typeface="ＭＳ Ｐゴシック" charset="0"/>
                <a:cs typeface="ＭＳ Ｐゴシック" charset="0"/>
              </a:rPr>
              <a:t>NS-07-1Cor11</a:t>
            </a:r>
          </a:p>
          <a:p>
            <a:pPr eaLnBrk="1" hangingPunct="1"/>
            <a:r>
              <a:rPr lang="en-US" altLang="zh-CN" dirty="0">
                <a:latin typeface="Times New Roman" charset="0"/>
              </a:rPr>
              <a:t>NS-19-Hebrews</a:t>
            </a:r>
            <a:endParaRPr lang="en-US" dirty="0">
              <a:latin typeface="Times New Roman" charset="0"/>
              <a:ea typeface="ＭＳ Ｐゴシック" charset="0"/>
              <a:cs typeface="ＭＳ Ｐゴシック" charset="0"/>
            </a:endParaRP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Summary-12</a:t>
            </a:r>
            <a:endParaRPr lang="zh-CN" alt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[Christ saves from sin’s slavery like the Passover lamb saved Israel from Egypt’s slavery.]</a:t>
            </a:r>
          </a:p>
          <a:p>
            <a:endParaRPr lang="en-US" dirty="0">
              <a:cs typeface="ＭＳ Ｐゴシック" charset="0"/>
            </a:endParaRPr>
          </a:p>
        </p:txBody>
      </p:sp>
    </p:spTree>
    <p:extLst>
      <p:ext uri="{BB962C8B-B14F-4D97-AF65-F5344CB8AC3E}">
        <p14:creationId xmlns:p14="http://schemas.microsoft.com/office/powerpoint/2010/main" val="263908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7BC120-92EF-8C40-A4CC-C4811D284E92}"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dirty="0">
                <a:latin typeface="Arial" charset="0"/>
              </a:rPr>
              <a:t>John told his disciples that Jesus would atone for sin as the Passover lamb atoned for Israel’s sin.</a:t>
            </a:r>
            <a:endParaRPr lang="zh-CN" altLang="en-US" dirty="0">
              <a:latin typeface="Arial" charset="0"/>
            </a:endParaRPr>
          </a:p>
        </p:txBody>
      </p:sp>
    </p:spTree>
    <p:extLst>
      <p:ext uri="{BB962C8B-B14F-4D97-AF65-F5344CB8AC3E}">
        <p14:creationId xmlns:p14="http://schemas.microsoft.com/office/powerpoint/2010/main" val="20304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52F1B1-1C44-8445-8D60-E52F6E9F03A6}"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dirty="0">
                <a:latin typeface="Times New Roman" charset="0"/>
              </a:rPr>
              <a:t>Paul taught that Jesus is our Passover Lamb like the bloody cross on the door (1 Cor 5:7).</a:t>
            </a:r>
          </a:p>
          <a:p>
            <a:pPr eaLnBrk="1" hangingPunct="1"/>
            <a:endParaRPr lang="zh-CN" altLang="en-US" dirty="0">
              <a:latin typeface="Times New Roman" charset="0"/>
            </a:endParaRPr>
          </a:p>
        </p:txBody>
      </p:sp>
    </p:spTree>
    <p:extLst>
      <p:ext uri="{BB962C8B-B14F-4D97-AF65-F5344CB8AC3E}">
        <p14:creationId xmlns:p14="http://schemas.microsoft.com/office/powerpoint/2010/main" val="2268545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9E1CA95-9646-1A41-B908-D163A80CB59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Israel’s faith in their lamb ultimately pointed to their faith in the Lamb.</a:t>
            </a:r>
            <a:endParaRPr lang="en-US" altLang="zh-CN" dirty="0">
              <a:latin typeface="Arial" charset="0"/>
            </a:endParaRPr>
          </a:p>
          <a:p>
            <a:pPr eaLnBrk="1" hangingPunct="1"/>
            <a:endParaRPr lang="en-US" altLang="zh-CN" dirty="0">
              <a:latin typeface="Arial" charset="0"/>
            </a:endParaRPr>
          </a:p>
          <a:p>
            <a:pPr eaLnBrk="1" hangingPunct="1"/>
            <a:r>
              <a:rPr lang="en-US" altLang="zh-CN" dirty="0">
                <a:latin typeface="Arial" charset="0"/>
              </a:rPr>
              <a:t>Israel trusted that the blood of the lamb would take away their own sin as they placed their faith in God instead of Egypt's gods. </a:t>
            </a:r>
          </a:p>
          <a:p>
            <a:pPr eaLnBrk="1" hangingPunct="1"/>
            <a:r>
              <a:rPr lang="en-US" altLang="zh-CN" dirty="0">
                <a:latin typeface="Arial" charset="0"/>
              </a:rPr>
              <a:t>____________</a:t>
            </a:r>
          </a:p>
          <a:p>
            <a:pPr eaLnBrk="1" hangingPunct="1"/>
            <a:r>
              <a:rPr lang="en-US" altLang="zh-CN" dirty="0">
                <a:latin typeface="Arial" charset="0"/>
              </a:rPr>
              <a:t>Common-190</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NB-14 Religion 5 Passover &amp; Lord's Supper-106?</a:t>
            </a:r>
          </a:p>
          <a:p>
            <a:pPr eaLnBrk="1" hangingPunct="1"/>
            <a:r>
              <a:rPr lang="en-US" dirty="0">
                <a:latin typeface="Times New Roman" charset="0"/>
                <a:ea typeface="ＭＳ Ｐゴシック" charset="0"/>
                <a:cs typeface="ＭＳ Ｐゴシック" charset="0"/>
              </a:rPr>
              <a:t>NS-07-1Cor11?</a:t>
            </a: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Summary-16</a:t>
            </a:r>
            <a:endParaRPr lang="zh-CN" altLang="en-US" dirty="0">
              <a:latin typeface="Times New Roman"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FDF6879-5CBE-A947-ACAF-4267921C1B9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dirty="0">
                <a:latin typeface="Arial" charset="0"/>
              </a:rPr>
              <a:t>Jesus changed the wording of the typical Passover meal ("This is the bread of affliction") by identifying the Passover lamb as ultimately depicting his own body shed to redeem people from slavery. </a:t>
            </a:r>
            <a:r>
              <a:rPr lang="en-US" altLang="zh-CN" dirty="0">
                <a:latin typeface="Times New Roman" charset="0"/>
              </a:rPr>
              <a:t>“This is my body” meant that Jesus’s death paid for our sins.</a:t>
            </a:r>
            <a:endParaRPr lang="en-US" altLang="zh-CN" dirty="0">
              <a:latin typeface="Arial" charset="0"/>
            </a:endParaRPr>
          </a:p>
          <a:p>
            <a:pPr eaLnBrk="1" hangingPunct="1"/>
            <a:r>
              <a:rPr lang="en-US" altLang="zh-CN" dirty="0">
                <a:latin typeface="Arial" charset="0"/>
              </a:rPr>
              <a:t>____________</a:t>
            </a:r>
          </a:p>
          <a:p>
            <a:pPr eaLnBrk="1" hangingPunct="1"/>
            <a:r>
              <a:rPr lang="en-US" altLang="zh-CN" dirty="0">
                <a:latin typeface="Arial" charset="0"/>
              </a:rPr>
              <a:t>Common-191</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NB-14 Religion 5 Passover &amp; Lord's Supper-107</a:t>
            </a:r>
          </a:p>
          <a:p>
            <a:pPr eaLnBrk="1" hangingPunct="1"/>
            <a:r>
              <a:rPr lang="en-US" dirty="0">
                <a:latin typeface="Times New Roman" charset="0"/>
                <a:ea typeface="ＭＳ Ｐゴシック" charset="0"/>
                <a:cs typeface="ＭＳ Ｐゴシック" charset="0"/>
              </a:rPr>
              <a:t>NS-07-1Cor11</a:t>
            </a: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Summary-17</a:t>
            </a:r>
            <a:endParaRPr lang="zh-CN" alt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5CDEA1-B29B-714F-AF9B-8221770926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128"/>
                <a:cs typeface="ＭＳ Ｐゴシック" charset="-128"/>
              </a:rPr>
              <a:t>The death of Jesus was more than simply a model of self-sacrifice or humility, as some have claimed. It was the payment of the debt we owe to God—the debt of our very lives.</a:t>
            </a:r>
          </a:p>
          <a:p>
            <a:pPr eaLnBrk="1" hangingPunct="1"/>
            <a:r>
              <a:rPr lang="en-US" dirty="0">
                <a:latin typeface="Times New Roman" charset="0"/>
                <a:ea typeface="ＭＳ Ｐゴシック" charset="-128"/>
                <a:cs typeface="ＭＳ Ｐゴシック" charset="-128"/>
              </a:rPr>
              <a:t>_____________</a:t>
            </a:r>
          </a:p>
          <a:p>
            <a:pPr eaLnBrk="1" hangingPunct="1"/>
            <a:r>
              <a:rPr lang="en-US" dirty="0">
                <a:latin typeface="Times New Roman" charset="0"/>
                <a:ea typeface="ＭＳ Ｐゴシック" charset="-128"/>
                <a:cs typeface="ＭＳ Ｐゴシック" charset="-128"/>
              </a:rPr>
              <a:t>Common-192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NS-06-Rom3-4-slide 61</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Summary-18</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128"/>
                <a:cs typeface="ＭＳ Ｐゴシック" charset="-128"/>
              </a:rPr>
              <a:t>As the Passover Angel passed over the blood-stained doors of the Israelites in slavery, God likewise passes over our many sins by seeing instead the blood of Christ shed on our behalf.</a:t>
            </a:r>
          </a:p>
          <a:p>
            <a:pPr eaLnBrk="1" hangingPunct="1"/>
            <a:r>
              <a:rPr lang="en-US" dirty="0">
                <a:latin typeface="Times New Roman" charset="0"/>
                <a:ea typeface="ＭＳ Ｐゴシック" charset="-128"/>
                <a:cs typeface="ＭＳ Ｐゴシック" charset="-128"/>
              </a:rPr>
              <a:t>_____________</a:t>
            </a:r>
          </a:p>
          <a:p>
            <a:pPr eaLnBrk="1" hangingPunct="1"/>
            <a:r>
              <a:rPr lang="en-US" dirty="0">
                <a:latin typeface="Times New Roman" charset="0"/>
                <a:ea typeface="ＭＳ Ｐゴシック" charset="-128"/>
                <a:cs typeface="ＭＳ Ｐゴシック" charset="-128"/>
              </a:rPr>
              <a:t>Common-193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NS-06-Rom3-4-slide 61</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Summary-19</a:t>
            </a:r>
            <a:endParaRPr lang="en-US" dirty="0">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DDFC1607-A8B7-6E40-9648-C81BEC634159}" type="slidenum">
              <a:rPr lang="en-US" smtClean="0"/>
              <a:t>19</a:t>
            </a:fld>
            <a:endParaRPr lang="en-US"/>
          </a:p>
        </p:txBody>
      </p:sp>
    </p:spTree>
    <p:extLst>
      <p:ext uri="{BB962C8B-B14F-4D97-AF65-F5344CB8AC3E}">
        <p14:creationId xmlns:p14="http://schemas.microsoft.com/office/powerpoint/2010/main" val="118224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BEEBD54-8A5F-1C44-97AD-BB169B5E0DA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sz="1200" kern="1200" dirty="0">
                <a:solidFill>
                  <a:schemeClr val="tx1"/>
                </a:solidFill>
                <a:effectLst/>
                <a:latin typeface="+mn-lt"/>
                <a:ea typeface="+mn-ea"/>
                <a:cs typeface="+mn-cs"/>
              </a:rPr>
              <a:t>Turn to the person next to you and give your answer (YES or NO) and why.</a:t>
            </a:r>
            <a:r>
              <a:rPr lang="en-US" dirty="0">
                <a:effectLst/>
              </a:rPr>
              <a:t> </a:t>
            </a:r>
          </a:p>
          <a:p>
            <a:pPr eaLnBrk="1" hangingPunct="1"/>
            <a:r>
              <a:rPr lang="en-US" altLang="zh-CN" dirty="0">
                <a:latin typeface="Times New Roman" charset="0"/>
              </a:rPr>
              <a:t>Some say these Israelites were mostly unbelievers as we see them as idolaters in the wilderness—so they were not saved from sin.</a:t>
            </a:r>
          </a:p>
          <a:p>
            <a:pPr eaLnBrk="1" hangingPunct="1"/>
            <a:r>
              <a:rPr lang="en-US" altLang="zh-CN" dirty="0">
                <a:latin typeface="Times New Roman" charset="0"/>
              </a:rPr>
              <a:t>Others say that they were saved from sin since they rejected the gods of Egypt—but they were not rewarded.</a:t>
            </a:r>
          </a:p>
          <a:p>
            <a:pPr eaLnBrk="1" hangingPunct="1"/>
            <a:endParaRPr lang="zh-CN" altLang="en-US" dirty="0">
              <a:latin typeface="Times New Roman" charset="0"/>
            </a:endParaRPr>
          </a:p>
        </p:txBody>
      </p:sp>
    </p:spTree>
    <p:extLst>
      <p:ext uri="{BB962C8B-B14F-4D97-AF65-F5344CB8AC3E}">
        <p14:creationId xmlns:p14="http://schemas.microsoft.com/office/powerpoint/2010/main" val="207033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BC29467-D7D4-6E40-90D0-BF8BECB8DD1B}"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Both lambs delivered people from slavery yet of different kinds. Ours is even more severe since we are not temporary political or economic slaves but lifetime slaves of sin.</a:t>
            </a:r>
          </a:p>
          <a:p>
            <a:pPr eaLnBrk="1" hangingPunct="1"/>
            <a:r>
              <a:rPr lang="en-US" dirty="0">
                <a:latin typeface="Times New Roman" charset="0"/>
                <a:ea typeface="ＭＳ Ｐゴシック" charset="0"/>
                <a:cs typeface="ＭＳ Ｐゴシック" charset="0"/>
              </a:rPr>
              <a:t>_______________</a:t>
            </a:r>
          </a:p>
          <a:p>
            <a:pPr eaLnBrk="1" hangingPunct="1"/>
            <a:r>
              <a:rPr lang="en-US" dirty="0">
                <a:latin typeface="Times New Roman" charset="0"/>
                <a:ea typeface="ＭＳ Ｐゴシック" charset="0"/>
                <a:cs typeface="ＭＳ Ｐゴシック" charset="0"/>
              </a:rPr>
              <a:t>Common-194</a:t>
            </a:r>
          </a:p>
          <a:p>
            <a:pPr eaLnBrk="1" hangingPunct="1"/>
            <a:r>
              <a:rPr lang="en-US" dirty="0">
                <a:latin typeface="Times New Roman" charset="0"/>
                <a:ea typeface="ＭＳ Ｐゴシック" charset="0"/>
                <a:cs typeface="ＭＳ Ｐゴシック" charset="0"/>
              </a:rPr>
              <a:t>BE-02-Exodus-87</a:t>
            </a:r>
          </a:p>
          <a:p>
            <a:pPr eaLnBrk="1" hangingPunct="1"/>
            <a:r>
              <a:rPr lang="en-US" dirty="0">
                <a:latin typeface="Times New Roman" charset="0"/>
                <a:ea typeface="ＭＳ Ｐゴシック" charset="0"/>
                <a:cs typeface="ＭＳ Ｐゴシック" charset="0"/>
              </a:rPr>
              <a:t>NB-14 Religion 5 Passover &amp; Lord's Supper-107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NS-07-1Cor11</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Summary-20</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08D85F-BD92-0E4B-8FD8-600C4341E69F}"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dirty="0">
                <a:latin typeface="Times New Roman" charset="0"/>
              </a:rPr>
              <a:t>The Exodus pictures redemption in that all in the Exodus were saved.</a:t>
            </a:r>
          </a:p>
          <a:p>
            <a:pPr eaLnBrk="1" hangingPunct="1"/>
            <a:endParaRPr lang="zh-CN" altLang="en-US" dirty="0">
              <a:latin typeface="Times New Roman" charset="0"/>
            </a:endParaRPr>
          </a:p>
        </p:txBody>
      </p:sp>
    </p:spTree>
    <p:extLst>
      <p:ext uri="{BB962C8B-B14F-4D97-AF65-F5344CB8AC3E}">
        <p14:creationId xmlns:p14="http://schemas.microsoft.com/office/powerpoint/2010/main" val="149183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97B7216-8FE1-BA47-9C2E-8839EC83965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54658" name="Rectangle 2"/>
          <p:cNvSpPr>
            <a:spLocks noGrp="1" noRot="1" noChangeAspect="1" noChangeArrowheads="1"/>
          </p:cNvSpPr>
          <p:nvPr>
            <p:ph type="sldImg"/>
          </p:nvPr>
        </p:nvSpPr>
        <p:spPr>
          <a:solidFill>
            <a:srgbClr val="FFFFFF"/>
          </a:solidFill>
          <a:ln/>
        </p:spPr>
      </p:sp>
      <p:sp>
        <p:nvSpPr>
          <p:cNvPr id="454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latin typeface="Times New Roman" charset="0"/>
              </a:rPr>
              <a:t>All delivered from Egypt were believers, but most were judged (1 Cor 10:1-5).</a:t>
            </a:r>
          </a:p>
          <a:p>
            <a:endParaRPr lang="en-US" dirty="0">
              <a:latin typeface="Times New Roman" charset="0"/>
            </a:endParaRPr>
          </a:p>
        </p:txBody>
      </p:sp>
    </p:spTree>
    <p:extLst>
      <p:ext uri="{BB962C8B-B14F-4D97-AF65-F5344CB8AC3E}">
        <p14:creationId xmlns:p14="http://schemas.microsoft.com/office/powerpoint/2010/main" val="3358582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5943CD-3602-0540-A6DB-1EF1FA5E3194}"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56706" name="Rectangle 2"/>
          <p:cNvSpPr>
            <a:spLocks noGrp="1" noRot="1" noChangeAspect="1" noChangeArrowheads="1"/>
          </p:cNvSpPr>
          <p:nvPr>
            <p:ph type="sldImg"/>
          </p:nvPr>
        </p:nvSpPr>
        <p:spPr>
          <a:solidFill>
            <a:srgbClr val="FFFFFF"/>
          </a:solidFill>
          <a:ln/>
        </p:spPr>
      </p:sp>
      <p:sp>
        <p:nvSpPr>
          <p:cNvPr id="456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“All of them were guided by a cloud that moved ahead of them”</a:t>
            </a:r>
          </a:p>
        </p:txBody>
      </p:sp>
    </p:spTree>
    <p:extLst>
      <p:ext uri="{BB962C8B-B14F-4D97-AF65-F5344CB8AC3E}">
        <p14:creationId xmlns:p14="http://schemas.microsoft.com/office/powerpoint/2010/main" val="304975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1FE9EA-643B-8B4C-90C8-726109CEC5A7}"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58754" name="Rectangle 2"/>
          <p:cNvSpPr>
            <a:spLocks noGrp="1" noRot="1" noChangeAspect="1" noChangeArrowheads="1"/>
          </p:cNvSpPr>
          <p:nvPr>
            <p:ph type="sldImg"/>
          </p:nvPr>
        </p:nvSpPr>
        <p:spPr>
          <a:solidFill>
            <a:srgbClr val="FFFFFF"/>
          </a:solidFill>
          <a:ln/>
        </p:spPr>
      </p:sp>
      <p:sp>
        <p:nvSpPr>
          <p:cNvPr id="458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“All of them walked through the sea on dry ground.”</a:t>
            </a:r>
          </a:p>
        </p:txBody>
      </p:sp>
    </p:spTree>
    <p:extLst>
      <p:ext uri="{BB962C8B-B14F-4D97-AF65-F5344CB8AC3E}">
        <p14:creationId xmlns:p14="http://schemas.microsoft.com/office/powerpoint/2010/main" val="84553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644E132-13AF-B54A-B55E-B859C2562FF9}"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60802" name="Rectangle 2"/>
          <p:cNvSpPr>
            <a:spLocks noGrp="1" noRot="1" noChangeAspect="1" noChangeArrowheads="1"/>
          </p:cNvSpPr>
          <p:nvPr>
            <p:ph type="sldImg"/>
          </p:nvPr>
        </p:nvSpPr>
        <p:spPr>
          <a:solidFill>
            <a:srgbClr val="FFFFFF"/>
          </a:solidFill>
          <a:ln/>
        </p:spPr>
      </p:sp>
      <p:sp>
        <p:nvSpPr>
          <p:cNvPr id="4608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“All of them were baptized as followers of Moses.”</a:t>
            </a:r>
          </a:p>
        </p:txBody>
      </p:sp>
    </p:spTree>
    <p:extLst>
      <p:ext uri="{BB962C8B-B14F-4D97-AF65-F5344CB8AC3E}">
        <p14:creationId xmlns:p14="http://schemas.microsoft.com/office/powerpoint/2010/main" val="12877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8E0C07E-9EA1-F943-ADF0-40D12C7C10A3}"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62850" name="Rectangle 2"/>
          <p:cNvSpPr>
            <a:spLocks noGrp="1" noRot="1" noChangeAspect="1" noChangeArrowheads="1"/>
          </p:cNvSpPr>
          <p:nvPr>
            <p:ph type="sldImg"/>
          </p:nvPr>
        </p:nvSpPr>
        <p:spPr>
          <a:solidFill>
            <a:srgbClr val="FFFFFF"/>
          </a:solidFill>
          <a:ln/>
        </p:spPr>
      </p:sp>
      <p:sp>
        <p:nvSpPr>
          <p:cNvPr id="46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“All of them ate the same spiritual food.”</a:t>
            </a:r>
          </a:p>
        </p:txBody>
      </p:sp>
    </p:spTree>
    <p:extLst>
      <p:ext uri="{BB962C8B-B14F-4D97-AF65-F5344CB8AC3E}">
        <p14:creationId xmlns:p14="http://schemas.microsoft.com/office/powerpoint/2010/main" val="1354718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91F6ED-9102-EC4F-BB69-A32F1D9ECEC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64898" name="Rectangle 2"/>
          <p:cNvSpPr>
            <a:spLocks noGrp="1" noRot="1" noChangeAspect="1" noChangeArrowheads="1"/>
          </p:cNvSpPr>
          <p:nvPr>
            <p:ph type="sldImg"/>
          </p:nvPr>
        </p:nvSpPr>
        <p:spPr>
          <a:solidFill>
            <a:srgbClr val="FFFFFF"/>
          </a:solidFill>
          <a:ln/>
        </p:spPr>
      </p:sp>
      <p:sp>
        <p:nvSpPr>
          <p:cNvPr id="464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rPr>
              <a:t>“All of them drank the same spiritual water. For they drank from the spiritual rock that traveled with them, and that rock was Christ.”</a:t>
            </a:r>
          </a:p>
        </p:txBody>
      </p:sp>
    </p:spTree>
    <p:extLst>
      <p:ext uri="{BB962C8B-B14F-4D97-AF65-F5344CB8AC3E}">
        <p14:creationId xmlns:p14="http://schemas.microsoft.com/office/powerpoint/2010/main" val="29146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4E3FDF-46BC-6946-82F3-6E1FE1677E89}"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8418" name="Rectangle 2"/>
          <p:cNvSpPr>
            <a:spLocks noGrp="1" noRot="1" noChangeAspect="1" noChangeArrowheads="1"/>
          </p:cNvSpPr>
          <p:nvPr>
            <p:ph type="sldImg"/>
          </p:nvPr>
        </p:nvSpPr>
        <p:spPr>
          <a:solidFill>
            <a:srgbClr val="FFFFFF"/>
          </a:solidFill>
          <a:ln/>
        </p:spPr>
      </p:sp>
      <p:sp>
        <p:nvSpPr>
          <p:cNvPr id="188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Arial" panose="020B0604020202020204" pitchFamily="34" charset="0"/>
                <a:ea typeface="ＭＳ Ｐゴシック" charset="0"/>
                <a:cs typeface="Arial" panose="020B0604020202020204" pitchFamily="34" charset="0"/>
              </a:rPr>
              <a:t>Did God change the means of salvation from the OT to the NT?</a:t>
            </a:r>
          </a:p>
          <a:p>
            <a:pPr eaLnBrk="1" hangingPunct="1"/>
            <a:r>
              <a:rPr lang="en-US" b="0" baseline="0" dirty="0">
                <a:latin typeface="Arial" panose="020B0604020202020204" pitchFamily="34" charset="0"/>
                <a:ea typeface="ＭＳ Ｐゴシック" charset="0"/>
                <a:cs typeface="Arial" panose="020B0604020202020204" pitchFamily="34" charset="0"/>
              </a:rPr>
              <a:t>We are NOT talking about whether people should do good works—we all agree on that. But are works needed for salvation?</a:t>
            </a:r>
          </a:p>
          <a:p>
            <a:pPr eaLnBrk="1" hangingPunct="1"/>
            <a:r>
              <a:rPr lang="en-US" b="0" baseline="0" dirty="0">
                <a:latin typeface="Arial" panose="020B0604020202020204" pitchFamily="34" charset="0"/>
                <a:ea typeface="ＭＳ Ｐゴシック" charset="0"/>
                <a:cs typeface="Arial" panose="020B0604020202020204" pitchFamily="34" charset="0"/>
              </a:rPr>
              <a:t>Paul answers this question in Romans 4 with the example of Abraham who was saved by faith alone—see Gen 15:6.</a:t>
            </a:r>
          </a:p>
          <a:p>
            <a:pPr eaLnBrk="1" hangingPunct="1"/>
            <a:r>
              <a:rPr lang="en-US" b="0" baseline="0" dirty="0">
                <a:latin typeface="Arial" panose="020B0604020202020204" pitchFamily="34" charset="0"/>
                <a:ea typeface="ＭＳ Ｐゴシック" charset="0"/>
                <a:cs typeface="Arial" panose="020B0604020202020204" pitchFamily="34" charset="0"/>
              </a:rPr>
              <a:t>________</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Common-195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BE-03-Lev-27</a:t>
            </a:r>
          </a:p>
          <a:p>
            <a:pPr eaLnBrk="1" hangingPunct="1"/>
            <a:r>
              <a:rPr lang="en-US" b="0" dirty="0">
                <a:latin typeface="Arial" panose="020B0604020202020204" pitchFamily="34" charset="0"/>
                <a:ea typeface="ＭＳ Ｐゴシック" charset="0"/>
                <a:cs typeface="Arial" panose="020B0604020202020204" pitchFamily="34" charset="0"/>
              </a:rPr>
              <a:t>OB-37-Sacrifices-72_eng_ob_1667_v5—slide 17</a:t>
            </a:r>
          </a:p>
          <a:p>
            <a:pPr eaLnBrk="1" hangingPunct="1"/>
            <a:r>
              <a:rPr lang="en-US" b="0" dirty="0">
                <a:latin typeface="Arial" panose="020B0604020202020204" pitchFamily="34" charset="0"/>
                <a:ea typeface="ＭＳ Ｐゴシック" charset="0"/>
                <a:cs typeface="Arial" panose="020B0604020202020204" pitchFamily="34" charset="0"/>
              </a:rPr>
              <a:t>OB-39-Salvation-2</a:t>
            </a:r>
          </a:p>
          <a:p>
            <a:pPr eaLnBrk="1" hangingPunct="1"/>
            <a:r>
              <a:rPr lang="en-US" b="0" dirty="0">
                <a:latin typeface="Arial" panose="020B0604020202020204" pitchFamily="34" charset="0"/>
                <a:ea typeface="ＭＳ Ｐゴシック" charset="0"/>
                <a:cs typeface="Arial" panose="020B0604020202020204" pitchFamily="34" charset="0"/>
              </a:rPr>
              <a:t>OS-03-Leviticus-13</a:t>
            </a:r>
          </a:p>
          <a:p>
            <a:pPr eaLnBrk="1" hangingPunct="1"/>
            <a:r>
              <a:rPr lang="en-US" b="0" dirty="0">
                <a:latin typeface="Arial" panose="020B0604020202020204" pitchFamily="34" charset="0"/>
                <a:ea typeface="ＭＳ Ｐゴシック" charset="0"/>
                <a:cs typeface="Arial" panose="020B0604020202020204" pitchFamily="34" charset="0"/>
              </a:rPr>
              <a:t>OP-03-Lev-27</a:t>
            </a:r>
          </a:p>
          <a:p>
            <a:pPr eaLnBrk="1" hangingPunct="1"/>
            <a:r>
              <a:rPr lang="en-US" b="0" dirty="0">
                <a:latin typeface="Arial" panose="020B0604020202020204" pitchFamily="34" charset="0"/>
                <a:ea typeface="ＭＳ Ｐゴシック" charset="0"/>
                <a:cs typeface="Arial" panose="020B0604020202020204" pitchFamily="34" charset="0"/>
              </a:rPr>
              <a:t>OP-Lev_6v24-7v10 Why All That Blood Sin &amp; Guilt Offerings-49_eng_op_v4.0—slide 34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OS-04-Num-27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NP-Acts_15v1-35_Dont_Be_Law_Abiding_(Rick_Griffith)-61_eng_pr_v4—slide 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NS-05-Acts15-16-slide 26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NS-Rom3-4-slide 77</a:t>
            </a:r>
          </a:p>
          <a:p>
            <a:pPr eaLnBrk="1" hangingPunct="1"/>
            <a:r>
              <a:rPr lang="en-US" b="0" dirty="0">
                <a:latin typeface="Arial" panose="020B0604020202020204" pitchFamily="34" charset="0"/>
                <a:ea typeface="ＭＳ Ｐゴシック" charset="0"/>
                <a:cs typeface="Arial" panose="020B0604020202020204" pitchFamily="34" charset="0"/>
              </a:rPr>
              <a:t>NS-09-Galatians-48</a:t>
            </a:r>
          </a:p>
          <a:p>
            <a:pPr eaLnBrk="1" hangingPunct="1"/>
            <a:r>
              <a:rPr lang="en-US" b="0" dirty="0">
                <a:latin typeface="Arial" panose="020B0604020202020204" pitchFamily="34" charset="0"/>
                <a:ea typeface="ＭＳ Ｐゴシック" charset="0"/>
                <a:cs typeface="Arial" panose="020B0604020202020204" pitchFamily="34" charset="0"/>
              </a:rPr>
              <a:t>NS-20-James-30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NS-23-1Jn-58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SA-03-Biblical Terms-6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SA-15-Inheritance-26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D2EBCD-85F4-8044-A412-B83E3B8B6D1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15394" name="Rectangle 2"/>
          <p:cNvSpPr>
            <a:spLocks noGrp="1" noRot="1" noChangeAspect="1" noChangeArrowheads="1"/>
          </p:cNvSpPr>
          <p:nvPr>
            <p:ph type="sldImg"/>
          </p:nvPr>
        </p:nvSpPr>
        <p:spPr>
          <a:solidFill>
            <a:srgbClr val="FFFFFF"/>
          </a:solidFill>
          <a:ln/>
        </p:spPr>
      </p:sp>
      <p:sp>
        <p:nvSpPr>
          <p:cNvPr id="315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We must see the centrality of the cross—how people before Jesus believed by looking toward the cross while those of us after Jesus look back at the cross. In other words… </a:t>
            </a:r>
          </a:p>
          <a:p>
            <a:pPr eaLnBrk="1" hangingPunct="1"/>
            <a:r>
              <a:rPr lang="en-US" b="0" dirty="0">
                <a:latin typeface="Times New Roman" charset="0"/>
                <a:ea typeface="ＭＳ Ｐゴシック" charset="0"/>
                <a:cs typeface="ＭＳ Ｐゴシック" charset="0"/>
              </a:rPr>
              <a:t>The grounds of salvation has always been the death of Christ—for believers before and after the cross.</a:t>
            </a:r>
          </a:p>
          <a:p>
            <a:pPr eaLnBrk="1" hangingPunct="1"/>
            <a:r>
              <a:rPr lang="en-US" b="0" dirty="0">
                <a:latin typeface="Times New Roman" charset="0"/>
                <a:ea typeface="ＭＳ Ｐゴシック" charset="0"/>
                <a:cs typeface="ＭＳ Ｐゴシック" charset="0"/>
              </a:rPr>
              <a:t>____________________</a:t>
            </a:r>
          </a:p>
          <a:p>
            <a:pPr eaLnBrk="1" hangingPunct="1"/>
            <a:r>
              <a:rPr lang="en-US" b="0" dirty="0">
                <a:latin typeface="Times New Roman" charset="0"/>
                <a:ea typeface="ＭＳ Ｐゴシック" charset="0"/>
                <a:cs typeface="ＭＳ Ｐゴシック" charset="0"/>
              </a:rPr>
              <a:t>Common-198</a:t>
            </a:r>
          </a:p>
          <a:p>
            <a:pPr eaLnBrk="1" hangingPunct="1"/>
            <a:r>
              <a:rPr lang="en-US" b="0" dirty="0">
                <a:latin typeface="Times New Roman" charset="0"/>
                <a:ea typeface="ＭＳ Ｐゴシック" charset="0"/>
                <a:cs typeface="ＭＳ Ｐゴシック" charset="0"/>
              </a:rPr>
              <a:t>BE-03-Leviticus-73</a:t>
            </a:r>
          </a:p>
          <a:p>
            <a:pPr eaLnBrk="1" hangingPunct="1"/>
            <a:r>
              <a:rPr lang="en-US" b="0" dirty="0">
                <a:latin typeface="Times New Roman" charset="0"/>
                <a:ea typeface="ＭＳ Ｐゴシック" charset="0"/>
                <a:cs typeface="ＭＳ Ｐゴシック" charset="0"/>
              </a:rPr>
              <a:t>OB-37-Sacrifices-19</a:t>
            </a:r>
          </a:p>
          <a:p>
            <a:pPr eaLnBrk="1" hangingPunct="1"/>
            <a:r>
              <a:rPr lang="en-US" b="0" dirty="0">
                <a:latin typeface="Times New Roman" charset="0"/>
                <a:ea typeface="ＭＳ Ｐゴシック" charset="0"/>
                <a:cs typeface="ＭＳ Ｐゴシック" charset="0"/>
              </a:rPr>
              <a:t>OB-38-Salvation-4</a:t>
            </a:r>
          </a:p>
          <a:p>
            <a:pPr eaLnBrk="1" hangingPunct="1"/>
            <a:r>
              <a:rPr lang="en-US" b="0" dirty="0">
                <a:latin typeface="Times New Roman" charset="0"/>
                <a:ea typeface="ＭＳ Ｐゴシック" charset="0"/>
                <a:cs typeface="ＭＳ Ｐゴシック" charset="0"/>
              </a:rPr>
              <a:t>OS-03-Leviticus-193</a:t>
            </a:r>
          </a:p>
          <a:p>
            <a:pPr eaLnBrk="1" hangingPunct="1"/>
            <a:r>
              <a:rPr lang="en-US" b="0" dirty="0">
                <a:latin typeface="Times New Roman" charset="0"/>
                <a:ea typeface="ＭＳ Ｐゴシック" charset="0"/>
                <a:cs typeface="ＭＳ Ｐゴシック" charset="0"/>
              </a:rPr>
              <a:t>NS-09-Galatians-16, 50</a:t>
            </a:r>
          </a:p>
          <a:p>
            <a:pPr eaLnBrk="1" hangingPunct="1"/>
            <a:r>
              <a:rPr lang="en-US" b="0" dirty="0">
                <a:latin typeface="Times New Roman" charset="0"/>
                <a:ea typeface="ＭＳ Ｐゴシック" charset="0"/>
                <a:cs typeface="ＭＳ Ｐゴシック" charset="0"/>
              </a:rPr>
              <a:t>NS-20-James-32</a:t>
            </a:r>
          </a:p>
          <a:p>
            <a:pPr eaLnBrk="1" hangingPunct="1"/>
            <a:r>
              <a:rPr lang="en-US" b="0" dirty="0">
                <a:latin typeface="Arial" panose="020B0604020202020204" pitchFamily="34" charset="0"/>
                <a:ea typeface="ＭＳ Ｐゴシック" charset="0"/>
                <a:cs typeface="Arial" panose="020B0604020202020204" pitchFamily="34" charset="0"/>
              </a:rPr>
              <a:t>SA-03-Biblical Terminology-10</a:t>
            </a:r>
            <a:endParaRPr lang="en-US" b="0"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SA-15-Inheritance-26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Summary-29</a:t>
            </a:r>
            <a:endParaRPr lang="en-US" b="0" dirty="0">
              <a:latin typeface="Times New Roman" charset="0"/>
              <a:ea typeface="ＭＳ Ｐゴシック" charset="0"/>
              <a:cs typeface="ＭＳ Ｐゴシック" charset="0"/>
            </a:endParaRP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these Israelites saved? Our answer to this question will impact how we look at many OT and NT texts.</a:t>
            </a:r>
          </a:p>
          <a:p>
            <a:r>
              <a:rPr lang="en-US" dirty="0"/>
              <a:t>Was Canaan for them representative of entering heaven? There are huge theological implications of this question, so we will take four weeks to explore such issues.</a:t>
            </a:r>
          </a:p>
          <a:p>
            <a:r>
              <a:rPr lang="en-US" sz="1800" u="sng" dirty="0">
                <a:effectLst/>
                <a:latin typeface="Arial" panose="020B0604020202020204" pitchFamily="34" charset="0"/>
                <a:ea typeface="Times New Roman" panose="02020603050405020304" pitchFamily="18" charset="0"/>
              </a:rPr>
              <a:t>Preview</a:t>
            </a:r>
            <a:r>
              <a:rPr lang="en-US" sz="1800" dirty="0">
                <a:effectLst/>
                <a:latin typeface="Arial" panose="020B0604020202020204" pitchFamily="34" charset="0"/>
                <a:ea typeface="Times New Roman" panose="02020603050405020304" pitchFamily="18" charset="0"/>
              </a:rPr>
              <a:t>: Let’s balance the Bible’s teaching on salvation and rewards today with three observations.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a:t>
            </a:fld>
            <a:endParaRPr lang="en-US"/>
          </a:p>
        </p:txBody>
      </p:sp>
    </p:spTree>
    <p:extLst>
      <p:ext uri="{BB962C8B-B14F-4D97-AF65-F5344CB8AC3E}">
        <p14:creationId xmlns:p14="http://schemas.microsoft.com/office/powerpoint/2010/main" val="3275001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05431BE-5D92-9A46-8599-E34E26FB0A5B}"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90466" name="Rectangle 2"/>
          <p:cNvSpPr>
            <a:spLocks noGrp="1" noRot="1" noChangeAspect="1" noChangeArrowheads="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The OT plan of salvation is mirrored in the NT—both by simple faith in the Lamb pictured in the Passover.</a:t>
            </a:r>
          </a:p>
          <a:p>
            <a:pPr eaLnBrk="1" hangingPunct="1"/>
            <a:r>
              <a:rPr lang="en-US" dirty="0">
                <a:latin typeface="Times New Roman" charset="0"/>
                <a:ea typeface="ＭＳ Ｐゴシック" charset="0"/>
                <a:cs typeface="ＭＳ Ｐゴシック" charset="0"/>
              </a:rPr>
              <a:t>Exodus from Egypt is a type of the believer who leaves his slavery to sin—all believers in the Lamb are saved, including all Israelites who left Egypt as they demonstrated that faith by putting the blood on the doorposts of their homes (=positional sanctification).</a:t>
            </a:r>
          </a:p>
          <a:p>
            <a:pPr eaLnBrk="1" hangingPunct="1"/>
            <a:r>
              <a:rPr lang="en-US" dirty="0">
                <a:latin typeface="Times New Roman" charset="0"/>
                <a:ea typeface="ＭＳ Ｐゴシック" charset="0"/>
                <a:cs typeface="ＭＳ Ｐゴシック" charset="0"/>
              </a:rPr>
              <a:t>But both OT and NT believers must live a life of faith in God, pictured in Israel’s journey to Canaan and mirrored in the Christian’s growth or progressive sanctification.</a:t>
            </a:r>
          </a:p>
          <a:p>
            <a:pPr eaLnBrk="1" hangingPunct="1"/>
            <a:r>
              <a:rPr lang="en-US" dirty="0">
                <a:latin typeface="Times New Roman" charset="0"/>
                <a:ea typeface="ＭＳ Ｐゴシック" charset="0"/>
                <a:cs typeface="ＭＳ Ｐゴシック" charset="0"/>
              </a:rPr>
              <a:t>Finally, as OT believers confessed their ongoing sins in the sin and guilt sacrifices (for restoring fellowship with God—NOT for salvation!), so NT believers confess sins even after they are saved to restore their fellowship (NOT relationship!) with God.</a:t>
            </a:r>
          </a:p>
          <a:p>
            <a:pPr eaLnBrk="1" hangingPunct="1"/>
            <a:r>
              <a:rPr lang="en-US" dirty="0">
                <a:latin typeface="Times New Roman" charset="0"/>
                <a:ea typeface="ＭＳ Ｐゴシック" charset="0"/>
                <a:cs typeface="ＭＳ Ｐゴシック" charset="0"/>
              </a:rPr>
              <a:t>_________</a:t>
            </a:r>
          </a:p>
          <a:p>
            <a:pPr eaLnBrk="1" hangingPunct="1"/>
            <a:r>
              <a:rPr lang="en-US" dirty="0">
                <a:latin typeface="Times New Roman" charset="0"/>
                <a:ea typeface="ＭＳ Ｐゴシック" charset="0"/>
                <a:cs typeface="ＭＳ Ｐゴシック" charset="0"/>
              </a:rPr>
              <a:t>Common-199</a:t>
            </a:r>
          </a:p>
          <a:p>
            <a:pPr eaLnBrk="1" hangingPunct="1"/>
            <a:r>
              <a:rPr lang="en-US" dirty="0">
                <a:latin typeface="Times New Roman" charset="0"/>
                <a:ea typeface="ＭＳ Ｐゴシック" charset="0"/>
                <a:cs typeface="ＭＳ Ｐゴシック" charset="0"/>
              </a:rPr>
              <a:t>OB-37-Sacrifices-18</a:t>
            </a:r>
          </a:p>
          <a:p>
            <a:pPr eaLnBrk="1" hangingPunct="1"/>
            <a:r>
              <a:rPr lang="en-US" dirty="0">
                <a:latin typeface="Times New Roman" charset="0"/>
                <a:ea typeface="ＭＳ Ｐゴシック" charset="0"/>
                <a:cs typeface="ＭＳ Ｐゴシック" charset="0"/>
              </a:rPr>
              <a:t>OS-00-Book Overviews-73</a:t>
            </a:r>
          </a:p>
          <a:p>
            <a:pPr eaLnBrk="1" hangingPunct="1"/>
            <a:r>
              <a:rPr lang="en-US" dirty="0">
                <a:latin typeface="Times New Roman" charset="0"/>
                <a:ea typeface="ＭＳ Ｐゴシック" charset="0"/>
                <a:cs typeface="ＭＳ Ｐゴシック" charset="0"/>
              </a:rPr>
              <a:t>OS-03-Leviticus-70</a:t>
            </a:r>
          </a:p>
          <a:p>
            <a:pPr eaLnBrk="1" hangingPunct="1"/>
            <a:r>
              <a:rPr lang="en-US" dirty="0">
                <a:latin typeface="Times New Roman" charset="0"/>
                <a:ea typeface="ＭＳ Ｐゴシック" charset="0"/>
                <a:cs typeface="ＭＳ Ｐゴシック" charset="0"/>
              </a:rPr>
              <a:t>OS-04-Numbers-13, 207</a:t>
            </a:r>
          </a:p>
          <a:p>
            <a:pPr eaLnBrk="1" hangingPunct="1"/>
            <a:r>
              <a:rPr lang="en-US" dirty="0">
                <a:latin typeface="Times New Roman" charset="0"/>
                <a:ea typeface="ＭＳ Ｐゴシック" charset="0"/>
                <a:cs typeface="ＭＳ Ｐゴシック" charset="0"/>
              </a:rPr>
              <a:t>NS-09-Galatians-49</a:t>
            </a:r>
          </a:p>
          <a:p>
            <a:pPr eaLnBrk="1" hangingPunct="1"/>
            <a:r>
              <a:rPr lang="en-US" dirty="0">
                <a:latin typeface="Times New Roman" charset="0"/>
                <a:ea typeface="ＭＳ Ｐゴシック" charset="0"/>
                <a:cs typeface="ＭＳ Ｐゴシック" charset="0"/>
              </a:rPr>
              <a:t>NS-20-James-31</a:t>
            </a:r>
          </a:p>
          <a:p>
            <a:pPr eaLnBrk="1" hangingPunct="1"/>
            <a:r>
              <a:rPr lang="en-US" dirty="0">
                <a:latin typeface="Arial" panose="020B0604020202020204" pitchFamily="34" charset="0"/>
                <a:ea typeface="ＭＳ Ｐゴシック" charset="0"/>
                <a:cs typeface="Arial" panose="020B0604020202020204" pitchFamily="34" charset="0"/>
              </a:rPr>
              <a:t>SA-03-Biblical Terms-7</a:t>
            </a:r>
            <a:endParaRPr lang="en-US"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SA-15-Inheritance-26</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Summary-30</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2990FDF-7A6C-7A44-9CD1-CE1CFDDBB68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Israel's relationship with God can be compared to a pipe.</a:t>
            </a:r>
          </a:p>
          <a:p>
            <a:pPr eaLnBrk="1" hangingPunct="1"/>
            <a:r>
              <a:rPr lang="en-US" dirty="0">
                <a:latin typeface="Arial" panose="020B0604020202020204" pitchFamily="34" charset="0"/>
                <a:ea typeface="ＭＳ Ｐゴシック" charset="0"/>
                <a:cs typeface="Arial" panose="020B0604020202020204" pitchFamily="34" charset="0"/>
              </a:rPr>
              <a:t>Occasionally the pipe got a clog—like sin—that hindered their fellowship with God.</a:t>
            </a:r>
          </a:p>
          <a:p>
            <a:pPr eaLnBrk="1" hangingPunct="1"/>
            <a:r>
              <a:rPr lang="en-US" dirty="0">
                <a:latin typeface="Arial" panose="020B0604020202020204" pitchFamily="34" charset="0"/>
                <a:ea typeface="ＭＳ Ｐゴシック" charset="0"/>
                <a:cs typeface="Arial" panose="020B0604020202020204" pitchFamily="34" charset="0"/>
              </a:rPr>
              <a:t>Did Israelites still have a relationship with God when they sinned?</a:t>
            </a:r>
            <a:r>
              <a:rPr lang="en-US" baseline="0" dirty="0">
                <a:latin typeface="Arial" panose="020B0604020202020204" pitchFamily="34" charset="0"/>
                <a:ea typeface="ＭＳ Ｐゴシック" charset="0"/>
                <a:cs typeface="Arial" panose="020B0604020202020204" pitchFamily="34" charset="0"/>
              </a:rPr>
              <a:t>  Yes!</a:t>
            </a:r>
          </a:p>
          <a:p>
            <a:pPr eaLnBrk="1" hangingPunct="1"/>
            <a:r>
              <a:rPr lang="en-US" baseline="0" dirty="0">
                <a:latin typeface="Arial" panose="020B0604020202020204" pitchFamily="34" charset="0"/>
                <a:ea typeface="ＭＳ Ｐゴシック" charset="0"/>
                <a:cs typeface="Arial" panose="020B0604020202020204" pitchFamily="34" charset="0"/>
              </a:rPr>
              <a:t>Sin did not hinder their relationship with God but their fellowship with Him.</a:t>
            </a:r>
          </a:p>
          <a:p>
            <a:pPr eaLnBrk="1" hangingPunct="1"/>
            <a:r>
              <a:rPr lang="en-US" baseline="0" dirty="0">
                <a:latin typeface="Arial" panose="020B0604020202020204" pitchFamily="34" charset="0"/>
                <a:ea typeface="ＭＳ Ｐゴシック" charset="0"/>
                <a:cs typeface="Arial" panose="020B0604020202020204" pitchFamily="34" charset="0"/>
              </a:rPr>
              <a:t>OT sacrifices did not establish a relationship with God but rather they restored their fellowship with God.</a:t>
            </a:r>
          </a:p>
          <a:p>
            <a:pPr eaLnBrk="1" hangingPunct="1"/>
            <a:r>
              <a:rPr lang="en-US" baseline="0" dirty="0">
                <a:latin typeface="Arial" panose="020B0604020202020204" pitchFamily="34" charset="0"/>
                <a:ea typeface="ＭＳ Ｐゴシック" charset="0"/>
                <a:cs typeface="Arial" panose="020B0604020202020204" pitchFamily="34" charset="0"/>
              </a:rPr>
              <a:t>________</a:t>
            </a:r>
          </a:p>
          <a:p>
            <a:pPr eaLnBrk="1" hangingPunct="1"/>
            <a:r>
              <a:rPr lang="en-US" dirty="0">
                <a:latin typeface="Arial" panose="020B0604020202020204" pitchFamily="34" charset="0"/>
                <a:ea typeface="ＭＳ Ｐゴシック" charset="0"/>
                <a:cs typeface="Arial" panose="020B0604020202020204" pitchFamily="34" charset="0"/>
              </a:rPr>
              <a:t>Common-207</a:t>
            </a:r>
          </a:p>
          <a:p>
            <a:pPr eaLnBrk="1" hangingPunct="1"/>
            <a:r>
              <a:rPr lang="en-US" dirty="0">
                <a:latin typeface="Arial" panose="020B0604020202020204" pitchFamily="34" charset="0"/>
                <a:ea typeface="ＭＳ Ｐゴシック" charset="0"/>
                <a:cs typeface="Arial" panose="020B0604020202020204" pitchFamily="34" charset="0"/>
              </a:rPr>
              <a:t>OS-03-Leviticus-14</a:t>
            </a:r>
          </a:p>
          <a:p>
            <a:pPr eaLnBrk="1" hangingPunct="1"/>
            <a:r>
              <a:rPr lang="en-US" dirty="0">
                <a:latin typeface="Arial" panose="020B0604020202020204" pitchFamily="34" charset="0"/>
                <a:ea typeface="ＭＳ Ｐゴシック" charset="0"/>
                <a:cs typeface="Arial" panose="020B0604020202020204" pitchFamily="34" charset="0"/>
              </a:rPr>
              <a:t>OS-04-Num-29</a:t>
            </a:r>
          </a:p>
          <a:p>
            <a:pPr eaLnBrk="1" hangingPunct="1"/>
            <a:r>
              <a:rPr lang="en-US" dirty="0">
                <a:latin typeface="Arial" panose="020B0604020202020204" pitchFamily="34" charset="0"/>
                <a:ea typeface="ＭＳ Ｐゴシック" charset="0"/>
                <a:cs typeface="Arial" panose="020B0604020202020204" pitchFamily="34" charset="0"/>
              </a:rPr>
              <a:t>OP-02-Lev-28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NS-23-1Jn-79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SA-03-Biblical Terms-9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SA-15-Inheritance-27</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Summary-31</a:t>
            </a:r>
            <a:endParaRPr lang="en-US" dirty="0">
              <a:latin typeface="Arial" panose="020B0604020202020204" pitchFamily="34" charset="0"/>
              <a:ea typeface="ＭＳ Ｐゴシック" charset="0"/>
              <a:cs typeface="Arial" panose="020B0604020202020204" pitchFamily="34" charset="0"/>
            </a:endParaRPr>
          </a:p>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38517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2990FDF-7A6C-7A44-9CD1-CE1CFDDBB68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Our relationship with God can be compared to a pipe.</a:t>
            </a:r>
          </a:p>
          <a:p>
            <a:pPr eaLnBrk="1" hangingPunct="1"/>
            <a:r>
              <a:rPr lang="en-US" dirty="0">
                <a:latin typeface="Arial" panose="020B0604020202020204" pitchFamily="34" charset="0"/>
                <a:ea typeface="ＭＳ Ｐゴシック" charset="0"/>
                <a:cs typeface="Arial" panose="020B0604020202020204" pitchFamily="34" charset="0"/>
              </a:rPr>
              <a:t>Occasionally the pipe gets a clog—like sin—that hinders our fellowship with God.</a:t>
            </a:r>
          </a:p>
          <a:p>
            <a:pPr eaLnBrk="1" hangingPunct="1"/>
            <a:r>
              <a:rPr lang="en-US" dirty="0">
                <a:latin typeface="Arial" panose="020B0604020202020204" pitchFamily="34" charset="0"/>
                <a:ea typeface="ＭＳ Ｐゴシック" charset="0"/>
                <a:cs typeface="Arial" panose="020B0604020202020204" pitchFamily="34" charset="0"/>
              </a:rPr>
              <a:t>Do we still have a relationship with God when we sin?</a:t>
            </a:r>
            <a:r>
              <a:rPr lang="en-US" baseline="0" dirty="0">
                <a:latin typeface="Arial" panose="020B0604020202020204" pitchFamily="34" charset="0"/>
                <a:ea typeface="ＭＳ Ｐゴシック" charset="0"/>
                <a:cs typeface="Arial" panose="020B0604020202020204" pitchFamily="34" charset="0"/>
              </a:rPr>
              <a:t>  Yes!</a:t>
            </a:r>
          </a:p>
          <a:p>
            <a:pPr eaLnBrk="1" hangingPunct="1"/>
            <a:r>
              <a:rPr lang="en-US" baseline="0" dirty="0">
                <a:latin typeface="Arial" panose="020B0604020202020204" pitchFamily="34" charset="0"/>
                <a:ea typeface="ＭＳ Ｐゴシック" charset="0"/>
                <a:cs typeface="Arial" panose="020B0604020202020204" pitchFamily="34" charset="0"/>
              </a:rPr>
              <a:t>Sin does not hinder our relationship with God but our fellowship with Him.</a:t>
            </a:r>
          </a:p>
          <a:p>
            <a:pPr eaLnBrk="1" hangingPunct="1"/>
            <a:r>
              <a:rPr lang="en-US" baseline="0" dirty="0">
                <a:latin typeface="Arial" panose="020B0604020202020204" pitchFamily="34" charset="0"/>
                <a:ea typeface="ＭＳ Ｐゴシック" charset="0"/>
                <a:cs typeface="Arial" panose="020B0604020202020204" pitchFamily="34" charset="0"/>
              </a:rPr>
              <a:t>_________</a:t>
            </a:r>
          </a:p>
          <a:p>
            <a:pPr eaLnBrk="1" hangingPunct="1"/>
            <a:r>
              <a:rPr lang="en-US" baseline="0" dirty="0">
                <a:latin typeface="Arial" panose="020B0604020202020204" pitchFamily="34" charset="0"/>
                <a:ea typeface="ＭＳ Ｐゴシック" charset="0"/>
                <a:cs typeface="Arial" panose="020B0604020202020204" pitchFamily="34" charset="0"/>
              </a:rPr>
              <a:t>Common-208</a:t>
            </a:r>
          </a:p>
          <a:p>
            <a:pPr eaLnBrk="1" hangingPunct="1"/>
            <a:r>
              <a:rPr lang="en-US" baseline="0" dirty="0">
                <a:latin typeface="Arial" panose="020B0604020202020204" pitchFamily="34" charset="0"/>
                <a:ea typeface="ＭＳ Ｐゴシック" charset="0"/>
                <a:cs typeface="Arial" panose="020B0604020202020204" pitchFamily="34" charset="0"/>
              </a:rPr>
              <a:t>OB-38-Salvation-11</a:t>
            </a:r>
          </a:p>
          <a:p>
            <a:pPr eaLnBrk="1" hangingPunct="1"/>
            <a:r>
              <a:rPr lang="en-US" baseline="0" dirty="0">
                <a:latin typeface="Arial" panose="020B0604020202020204" pitchFamily="34" charset="0"/>
                <a:ea typeface="ＭＳ Ｐゴシック" charset="0"/>
                <a:cs typeface="Arial" panose="020B0604020202020204" pitchFamily="34" charset="0"/>
              </a:rPr>
              <a:t>OS-03-Leviticus-56, 72, 130</a:t>
            </a:r>
          </a:p>
          <a:p>
            <a:pPr eaLnBrk="1" hangingPunct="1"/>
            <a:r>
              <a:rPr lang="en-US" baseline="0" dirty="0">
                <a:latin typeface="Arial" panose="020B0604020202020204" pitchFamily="34" charset="0"/>
                <a:ea typeface="ＭＳ Ｐゴシック" charset="0"/>
                <a:cs typeface="Arial" panose="020B0604020202020204" pitchFamily="34" charset="0"/>
              </a:rPr>
              <a:t>OS-04-Numbers-30</a:t>
            </a:r>
            <a:endParaRPr lang="en-US" dirty="0">
              <a:latin typeface="Arial" panose="020B0604020202020204" pitchFamily="34" charset="0"/>
              <a:ea typeface="ＭＳ Ｐゴシック" charset="0"/>
              <a:cs typeface="Arial" panose="020B0604020202020204" pitchFamily="34" charset="0"/>
            </a:endParaRPr>
          </a:p>
          <a:p>
            <a:pPr eaLnBrk="1" hangingPunct="1"/>
            <a:r>
              <a:rPr lang="en-US" dirty="0">
                <a:latin typeface="Arial" panose="020B0604020202020204" pitchFamily="34" charset="0"/>
                <a:ea typeface="ＭＳ Ｐゴシック" charset="0"/>
                <a:cs typeface="Arial" panose="020B0604020202020204" pitchFamily="34" charset="0"/>
              </a:rPr>
              <a:t>NS-23-1Jn-80</a:t>
            </a:r>
          </a:p>
          <a:p>
            <a:pPr eaLnBrk="1" hangingPunct="1"/>
            <a:r>
              <a:rPr lang="en-US" dirty="0">
                <a:latin typeface="Arial" panose="020B0604020202020204" pitchFamily="34" charset="0"/>
                <a:ea typeface="ＭＳ Ｐゴシック" charset="0"/>
                <a:cs typeface="Arial" panose="020B0604020202020204" pitchFamily="34" charset="0"/>
              </a:rPr>
              <a:t>SA-03-Biblical Terms-9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SA-15-Inheritance-28</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Summary-32</a:t>
            </a:r>
            <a:endParaRPr lang="en-US" b="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49589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if the Israelites of the Exodus were saved, why didn’t they enter Canaan?)</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Common-258</a:t>
            </a:r>
          </a:p>
          <a:p>
            <a:r>
              <a:rPr lang="en-US" sz="1200" kern="1200" dirty="0">
                <a:solidFill>
                  <a:schemeClr val="tx1"/>
                </a:solidFill>
                <a:effectLst/>
                <a:latin typeface="+mn-lt"/>
                <a:ea typeface="+mn-ea"/>
                <a:cs typeface="+mn-cs"/>
              </a:rPr>
              <a:t>OP-04-Numbers-87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OS-04-Numbers-135</a:t>
            </a:r>
            <a:endParaRPr lang="en-US"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NS-19-Hebrews-59, 187</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Summary-33</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83495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 teaches two inheritances—one by faith and one by works.]</a:t>
            </a:r>
          </a:p>
          <a:p>
            <a:endParaRPr lang="en-US" dirty="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29C8BAA-B1FE-A747-AAD7-1B7F1C54447E}" type="slidenum">
              <a:rPr lang="en-GB" sz="1200">
                <a:solidFill>
                  <a:prstClr val="white"/>
                </a:solidFill>
              </a:rPr>
              <a:pPr/>
              <a:t>35</a:t>
            </a:fld>
            <a:endParaRPr lang="en-GB" sz="1200">
              <a:solidFill>
                <a:prstClr val="white"/>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 There is a future reign of the Servant Kings—that is you and me!</a:t>
            </a:r>
          </a:p>
          <a:p>
            <a:r>
              <a:rPr lang="en-US" dirty="0">
                <a:latin typeface="Times New Roman" charset="0"/>
                <a:ea typeface="ＭＳ Ｐゴシック" charset="0"/>
                <a:cs typeface="ＭＳ Ｐゴシック" charset="0"/>
              </a:rPr>
              <a:t>• Our future inheritance is well articulated by Joseph Dillow in his massive book, </a:t>
            </a:r>
            <a:r>
              <a:rPr lang="en-US" i="1" dirty="0">
                <a:latin typeface="Times New Roman" charset="0"/>
                <a:ea typeface="ＭＳ Ｐゴシック" charset="0"/>
                <a:cs typeface="ＭＳ Ｐゴシック" charset="0"/>
              </a:rPr>
              <a:t>Final Destiny</a:t>
            </a:r>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 Dillow is the key author of what he calls the Partakers View.</a:t>
            </a:r>
          </a:p>
          <a:p>
            <a:r>
              <a:rPr lang="en-US" dirty="0">
                <a:latin typeface="Times New Roman" charset="0"/>
                <a:ea typeface="ＭＳ Ｐゴシック" charset="0"/>
                <a:cs typeface="ＭＳ Ｐゴシック" charset="0"/>
              </a:rPr>
              <a:t>This view explains inheritance in the OT.</a:t>
            </a:r>
          </a:p>
          <a:p>
            <a:r>
              <a:rPr lang="en-US" dirty="0">
                <a:latin typeface="Times New Roman" charset="0"/>
                <a:ea typeface="ＭＳ Ｐゴシック" charset="0"/>
                <a:cs typeface="ＭＳ Ｐゴシック" charset="0"/>
              </a:rPr>
              <a:t>Inheritance in the OT was of two types:</a:t>
            </a:r>
          </a:p>
          <a:p>
            <a:r>
              <a:rPr lang="en-US" dirty="0">
                <a:latin typeface="Times New Roman" charset="0"/>
                <a:ea typeface="ＭＳ Ｐゴシック" charset="0"/>
                <a:cs typeface="ＭＳ Ｐゴシック" charset="0"/>
              </a:rPr>
              <a:t>All Israelites who believed in the LORD would have God as their inheritance—or be saved.</a:t>
            </a:r>
          </a:p>
          <a:p>
            <a:r>
              <a:rPr lang="en-US" dirty="0">
                <a:latin typeface="Times New Roman" charset="0"/>
                <a:ea typeface="ＭＳ Ｐゴシック" charset="0"/>
                <a:cs typeface="ＭＳ Ｐゴシック" charset="0"/>
              </a:rPr>
              <a:t>But only those Israelites that obeyed the LORD wholeheartedly would inherit Canaan—or be rewarded.</a:t>
            </a:r>
          </a:p>
          <a:p>
            <a:pPr eaLnBrk="1" hangingPunct="1"/>
            <a:r>
              <a:rPr lang="en-US" dirty="0">
                <a:latin typeface="Times New Roman" charset="0"/>
                <a:ea typeface="ＭＳ Ｐゴシック" charset="0"/>
                <a:cs typeface="ＭＳ Ｐゴシック" charset="0"/>
              </a:rPr>
              <a:t>___________</a:t>
            </a:r>
          </a:p>
          <a:p>
            <a:pPr eaLnBrk="1" hangingPunct="1"/>
            <a:r>
              <a:rPr lang="en-US" dirty="0">
                <a:latin typeface="Times New Roman" charset="0"/>
                <a:ea typeface="ＭＳ Ｐゴシック" charset="0"/>
                <a:cs typeface="ＭＳ Ｐゴシック" charset="0"/>
              </a:rPr>
              <a:t>Common-257</a:t>
            </a:r>
          </a:p>
          <a:p>
            <a:r>
              <a:rPr lang="en-US" dirty="0">
                <a:latin typeface="Times New Roman" charset="0"/>
                <a:ea typeface="ＭＳ Ｐゴシック" charset="0"/>
                <a:cs typeface="ＭＳ Ｐゴシック" charset="0"/>
              </a:rPr>
              <a:t>OS-04-Numbers-148</a:t>
            </a:r>
          </a:p>
          <a:p>
            <a:r>
              <a:rPr lang="en-US" dirty="0">
                <a:latin typeface="Times New Roman" charset="0"/>
                <a:ea typeface="ＭＳ Ｐゴシック" charset="0"/>
                <a:cs typeface="ＭＳ Ｐゴシック" charset="0"/>
              </a:rPr>
              <a:t>OS-06-Joshua-175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NS-19-Hebrews-58, 186, 448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SA-15-Inheritance-35, 173</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Summary-35</a:t>
            </a:r>
            <a:endParaRPr lang="en-US" b="0" dirty="0">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ＭＳ Ｐゴシック" charset="0"/>
              </a:rPr>
              <a:t>Dillow sums up the OT inheritance in six truths…</a:t>
            </a:r>
          </a:p>
          <a:p>
            <a:r>
              <a:rPr lang="en-US" sz="1200" kern="1200" dirty="0">
                <a:solidFill>
                  <a:schemeClr val="tx1"/>
                </a:solidFill>
                <a:effectLst/>
                <a:latin typeface="+mn-lt"/>
                <a:ea typeface="+mn-ea"/>
                <a:cs typeface="+mn-cs"/>
              </a:rPr>
              <a:t>These first two show that inheritance was conditioned on obedience. That is why only two men out of the more than 600,000 fighting men who left Egypt made it into Canaan. Even Moses, Aaron, and Miriam did not enter the land, so the inheritance obviously does not signify heaven!</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Common-259</a:t>
            </a:r>
          </a:p>
          <a:p>
            <a:r>
              <a:rPr lang="en-US" sz="1200" kern="1200" dirty="0">
                <a:solidFill>
                  <a:schemeClr val="tx1"/>
                </a:solidFill>
                <a:effectLst/>
                <a:latin typeface="+mn-lt"/>
                <a:ea typeface="+mn-ea"/>
                <a:cs typeface="+mn-cs"/>
              </a:rPr>
              <a:t>OP-04-Numbers-88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OS-04-Numbers-147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NS-19-Hebrews-60, 188</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Summary-36</a:t>
            </a:r>
            <a:endParaRPr lang="en-US" dirty="0">
              <a:latin typeface="Times New Roman" charset="0"/>
              <a:ea typeface="ＭＳ Ｐゴシック" charset="0"/>
              <a:cs typeface="ＭＳ Ｐゴシック" charset="0"/>
            </a:endParaRPr>
          </a:p>
          <a:p>
            <a:endParaRPr lang="en-US" dirty="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Inheritance is the earthly reward for perseverance.</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Common-260</a:t>
            </a:r>
          </a:p>
          <a:p>
            <a:r>
              <a:rPr lang="en-US" sz="1200" kern="1200" dirty="0">
                <a:solidFill>
                  <a:schemeClr val="tx1"/>
                </a:solidFill>
                <a:effectLst/>
                <a:latin typeface="+mn-lt"/>
                <a:ea typeface="+mn-ea"/>
                <a:cs typeface="+mn-cs"/>
              </a:rPr>
              <a:t>OP-04-Numbers-89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NS-19-Hebrews-61, 189</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Summary-37</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42887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All Israelites and the rabble (Egyptians who believed) who came out of Egypt placed the lamb's blood on their doors, signifying their trust in the LORD instead of the Egyptian gods. Thus they had the inheritance of salvation. Yet the great majority did not continue to believe in God to bring them into Canaan, as this was an inheritance only for those who persevered. Likewise, the NT has two types of inheritance: salvation for those who believe and reward for the saved who persevere.</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Common-261</a:t>
            </a:r>
          </a:p>
          <a:p>
            <a:r>
              <a:rPr lang="en-US" sz="1200" kern="1200" dirty="0">
                <a:solidFill>
                  <a:schemeClr val="tx1"/>
                </a:solidFill>
                <a:effectLst/>
                <a:latin typeface="+mn-lt"/>
                <a:ea typeface="+mn-ea"/>
                <a:cs typeface="+mn-cs"/>
              </a:rPr>
              <a:t>OP-04-Numbers-90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NS-19-Hebrews-62, 190</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Summary-38</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0699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The firstborn sons in the OT by right were promised the double portion of their father's estate. Yet this was conditioned on faithfulness. Reuben was Jacob's firstborn, but his unfaithfulness caused the rights of the firstborn to pass to Joseph, whose two sons each received an inheritance (1 Chronicles 5:1-2). Yet this did not relate to the salvation of Reuben, who was saved by faith. It only spoke of his reward. Likewise, NT inheritance for the believer is conditioned on continued obedience.</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Common-262</a:t>
            </a:r>
          </a:p>
          <a:p>
            <a:r>
              <a:rPr lang="en-US" sz="1200" kern="1200" dirty="0">
                <a:solidFill>
                  <a:schemeClr val="tx1"/>
                </a:solidFill>
                <a:effectLst/>
                <a:latin typeface="+mn-lt"/>
                <a:ea typeface="+mn-ea"/>
                <a:cs typeface="+mn-cs"/>
              </a:rPr>
              <a:t>OP-04-Numbers-92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NS-19-Hebrews-63, 191</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Summary-39</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4233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Exodus generation was saved by faith shown in killing a Passover lamb.]</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hlinkClick r:id="rId3" tooltip="https://newversenews.blogspot.com/2020/04/passover-in-plague-time.htm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s://newversenews.blogspot.com/2020/04/passover-in-plague-time.html"/>
              </a:rPr>
              <a:t>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hlinkClick r:id="rId3" tooltip="https://newversenews.blogspot.com/2020/04/passover-in-plague-time.htm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s://newversenews.blogspot.com/2020/04/passover-in-plague-time.html"/>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We come into a right relationship with God by placing our trust in Christ—but that is just the beginning as we need to obey him to be fully blessed (MI restated).</a:t>
            </a:r>
          </a:p>
          <a:p>
            <a:endParaRPr lang="en-US" dirty="0"/>
          </a:p>
        </p:txBody>
      </p:sp>
    </p:spTree>
    <p:extLst>
      <p:ext uri="{BB962C8B-B14F-4D97-AF65-F5344CB8AC3E}">
        <p14:creationId xmlns:p14="http://schemas.microsoft.com/office/powerpoint/2010/main" val="222418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Exodus generation was saved by faith shown in killing a Passover lamb.]</a:t>
            </a:r>
            <a:endParaRPr lang="en-US" sz="1200" dirty="0">
              <a:hlinkClick r:id="rId3" tooltip="https://newversenews.blogspot.com/2020/04/passover-in-plague-time.htm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s://newversenews.blogspot.com/2020/04/passover-in-plague-time.html"/>
              </a:rPr>
              <a:t>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hlinkClick r:id="rId3" tooltip="https://newversenews.blogspot.com/2020/04/passover-in-plague-time.htm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s://newversenews.blogspot.com/2020/04/passover-in-plague-time.html"/>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Tree>
    <p:extLst>
      <p:ext uri="{BB962C8B-B14F-4D97-AF65-F5344CB8AC3E}">
        <p14:creationId xmlns:p14="http://schemas.microsoft.com/office/powerpoint/2010/main" val="2599437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[Christ saves from sin’s slavery like the Passover lamb saved Israel from Egypt’s slavery.]</a:t>
            </a:r>
          </a:p>
          <a:p>
            <a:endParaRPr lang="en-US" dirty="0">
              <a:cs typeface="ＭＳ Ｐゴシック" charset="0"/>
            </a:endParaRPr>
          </a:p>
        </p:txBody>
      </p:sp>
    </p:spTree>
    <p:extLst>
      <p:ext uri="{BB962C8B-B14F-4D97-AF65-F5344CB8AC3E}">
        <p14:creationId xmlns:p14="http://schemas.microsoft.com/office/powerpoint/2010/main" val="2337970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 teaches two inheritances—one by faith and one by works.]</a:t>
            </a:r>
          </a:p>
          <a:p>
            <a:endParaRPr lang="en-US" dirty="0">
              <a:cs typeface="ＭＳ Ｐゴシック" charset="0"/>
            </a:endParaRPr>
          </a:p>
        </p:txBody>
      </p:sp>
    </p:spTree>
    <p:extLst>
      <p:ext uri="{BB962C8B-B14F-4D97-AF65-F5344CB8AC3E}">
        <p14:creationId xmlns:p14="http://schemas.microsoft.com/office/powerpoint/2010/main" val="1409843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Exhortation: Are you also “in the wilderness”? How can you better press on in your own journey of faith?</a:t>
            </a:r>
          </a:p>
          <a:p>
            <a:r>
              <a:rPr lang="en-US" dirty="0"/>
              <a:t>If you feel like your fellowship with God is hindered now, do you need to “clean the pipe”? What must you confess?</a:t>
            </a:r>
          </a:p>
          <a:p>
            <a:r>
              <a:rPr lang="en-US" dirty="0"/>
              <a:t>Do things seem dark now? Do not fail to trust God in the darkness for what he has revealed in the light.</a:t>
            </a:r>
          </a:p>
          <a:p>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TP Topical Preaching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DC2A45A-1CAD-074E-976A-214CEC2575A9}"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sz="1800" dirty="0">
                <a:effectLst/>
                <a:latin typeface="Arial" panose="020B0604020202020204" pitchFamily="34" charset="0"/>
                <a:ea typeface="Times New Roman" panose="02020603050405020304" pitchFamily="18" charset="0"/>
              </a:rPr>
              <a:t>Egyptians ruthlessly oppressed Israel which God used to motivate them to leave Egypt.</a:t>
            </a:r>
            <a:endParaRPr lang="zh-CN" altLang="en-US" dirty="0">
              <a:latin typeface="Times New Roman" charset="0"/>
            </a:endParaRPr>
          </a:p>
        </p:txBody>
      </p:sp>
    </p:spTree>
    <p:extLst>
      <p:ext uri="{BB962C8B-B14F-4D97-AF65-F5344CB8AC3E}">
        <p14:creationId xmlns:p14="http://schemas.microsoft.com/office/powerpoint/2010/main" val="174313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But Pharaoh claimed to have ultimate power.</a:t>
            </a:r>
            <a:r>
              <a:rPr lang="en-US" dirty="0">
                <a:effectLst/>
              </a:rPr>
              <a:t> </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6</a:t>
            </a:fld>
            <a:endParaRPr lang="en-US"/>
          </a:p>
        </p:txBody>
      </p:sp>
    </p:spTree>
    <p:extLst>
      <p:ext uri="{BB962C8B-B14F-4D97-AF65-F5344CB8AC3E}">
        <p14:creationId xmlns:p14="http://schemas.microsoft.com/office/powerpoint/2010/main" val="48882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The question was whether Pharaoh or Yahweh was more powerful.</a:t>
            </a:r>
            <a:r>
              <a:rPr lang="en-US" dirty="0">
                <a:effectLst/>
              </a:rPr>
              <a:t> </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7</a:t>
            </a:fld>
            <a:endParaRPr lang="en-US"/>
          </a:p>
        </p:txBody>
      </p:sp>
    </p:spTree>
    <p:extLst>
      <p:ext uri="{BB962C8B-B14F-4D97-AF65-F5344CB8AC3E}">
        <p14:creationId xmlns:p14="http://schemas.microsoft.com/office/powerpoint/2010/main" val="240999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Exodus 1–11 teaches God’s faithful care and sovereignty.</a:t>
            </a:r>
            <a:r>
              <a:rPr lang="en-US" dirty="0">
                <a:effectLst/>
              </a:rPr>
              <a:t> </a:t>
            </a:r>
          </a:p>
          <a:p>
            <a:r>
              <a:rPr lang="en-US" dirty="0">
                <a:effectLst/>
              </a:rPr>
              <a:t>____________</a:t>
            </a:r>
          </a:p>
          <a:p>
            <a:r>
              <a:rPr lang="en-US" dirty="0"/>
              <a:t>BE-02-Exodus-52</a:t>
            </a:r>
          </a:p>
          <a:p>
            <a:r>
              <a:rPr lang="en-US" dirty="0"/>
              <a:t>OS-02-Exodus-70</a:t>
            </a:r>
          </a:p>
          <a:p>
            <a:pPr eaLnBrk="1" hangingPunct="1"/>
            <a:r>
              <a:rPr lang="en-US" dirty="0"/>
              <a:t>SA-15-Inheritance-6</a:t>
            </a:r>
            <a:endParaRPr lang="en-US" dirty="0">
              <a:latin typeface="Times New Roman" charset="0"/>
              <a:ea typeface="ＭＳ Ｐゴシック" charset="0"/>
              <a:cs typeface="ＭＳ Ｐゴシック" charset="0"/>
            </a:endParaRP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Summary-8</a:t>
            </a:r>
            <a:endParaRPr lang="zh-CN" alt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073F9B7-95CB-E942-8523-8C57416E2699}"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how did God defeat the superpower of the day and bring Israel out of Egypt?)</a:t>
            </a:r>
          </a:p>
          <a:p>
            <a:pPr eaLnBrk="1" hangingPunct="1">
              <a:spcBef>
                <a:spcPct val="0"/>
              </a:spcBef>
            </a:pPr>
            <a:r>
              <a:rPr lang="en-US" baseline="0" dirty="0">
                <a:latin typeface="Arial"/>
                <a:cs typeface="Arial"/>
              </a:rPr>
              <a:t>______</a:t>
            </a:r>
          </a:p>
          <a:p>
            <a:pPr eaLnBrk="1" hangingPunct="1">
              <a:spcBef>
                <a:spcPct val="0"/>
              </a:spcBef>
            </a:pPr>
            <a:r>
              <a:rPr lang="en-US" baseline="0" dirty="0">
                <a:latin typeface="Arial"/>
                <a:cs typeface="Arial"/>
              </a:rPr>
              <a:t>Common-184</a:t>
            </a:r>
          </a:p>
          <a:p>
            <a:pPr eaLnBrk="1" hangingPunct="1"/>
            <a:r>
              <a:rPr lang="en-US" baseline="0" dirty="0">
                <a:latin typeface="Arial"/>
                <a:cs typeface="Arial"/>
              </a:rPr>
              <a:t>OS-02-Exodus-35</a:t>
            </a:r>
            <a:endParaRPr lang="en-US" dirty="0">
              <a:latin typeface="Times New Roman" charset="0"/>
              <a:ea typeface="ＭＳ Ｐゴシック" charset="0"/>
              <a:cs typeface="ＭＳ Ｐゴシック" charset="0"/>
            </a:endParaRPr>
          </a:p>
          <a:p>
            <a:pPr eaLnBrk="1" hangingPunct="1"/>
            <a:r>
              <a:rPr lang="en-US" b="0" dirty="0">
                <a:latin typeface="Arial" panose="020B0604020202020204" pitchFamily="34" charset="0"/>
                <a:ea typeface="ＭＳ Ｐゴシック" charset="0"/>
                <a:cs typeface="Arial" panose="020B0604020202020204" pitchFamily="34" charset="0"/>
              </a:rPr>
              <a:t>TP-01-Our Inheritance OT Summary-9</a:t>
            </a:r>
            <a:endParaRPr lang="zh-CN" altLang="en-US" dirty="0">
              <a:latin typeface="Times New Roman" charset="0"/>
            </a:endParaRPr>
          </a:p>
        </p:txBody>
      </p:sp>
    </p:spTree>
    <p:extLst>
      <p:ext uri="{BB962C8B-B14F-4D97-AF65-F5344CB8AC3E}">
        <p14:creationId xmlns:p14="http://schemas.microsoft.com/office/powerpoint/2010/main" val="849143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739E099-62B8-5C4B-B65B-1D3CD85473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0405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66CD2F22-2D72-F544-B863-D516D45107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38131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BD16529B-4949-E84F-868F-004171585E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91491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03276B5C-BFB1-0E4F-A2DD-2BE75BC914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67704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A056596-39D9-C64E-8E1E-A41335A58E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87596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32CC74B3-4FAB-5E4B-B43C-7816EF0FF6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70027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35BF0F7E-FC0A-EE4A-B88E-890BEB1D84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70787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8859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55054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AC09113D-EFDC-4843-9603-86017D20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5010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56506-55E6-0643-B97A-D4B748147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1289"/>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70B99-7C1D-6D48-A912-E24F3CC656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681163"/>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B2434-96AA-D74D-B1C2-13B13E677C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610628"/>
      </p:ext>
    </p:extLst>
  </p:cSld>
  <p:clrMapOvr>
    <a:masterClrMapping/>
  </p:clrMapOvr>
  <p:transitio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653C43-EA74-F041-9B43-70D4A34E72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0762499"/>
      </p:ext>
    </p:extLst>
  </p:cSld>
  <p:clrMapOvr>
    <a:masterClrMapping/>
  </p:clrMapOvr>
  <p:transitio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79D8-02F2-6047-8A24-1AC8AD74D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374213"/>
      </p:ext>
    </p:extLst>
  </p:cSld>
  <p:clrMapOvr>
    <a:masterClrMapping/>
  </p:clrMapOvr>
  <p:transition spd="med">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8BFF98-D66D-3A4E-A60F-0E21774AB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271890"/>
      </p:ext>
    </p:extLst>
  </p:cSld>
  <p:clrMapOvr>
    <a:masterClrMapping/>
  </p:clrMapOvr>
  <p:transition spd="med">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2804B0-137F-5F44-9D78-7AD6E6DBA3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1409142"/>
      </p:ext>
    </p:extLst>
  </p:cSld>
  <p:clrMapOvr>
    <a:masterClrMapping/>
  </p:clrMapOvr>
  <p:transition spd="med">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7C086-E862-5D40-BDD4-516BAF77D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1572"/>
      </p:ext>
    </p:extLst>
  </p:cSld>
  <p:clrMapOvr>
    <a:masterClrMapping/>
  </p:clrMapOvr>
  <p:transition spd="med">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E0812A-E882-6F47-99B9-F54F960FF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532537"/>
      </p:ext>
    </p:extLst>
  </p:cSld>
  <p:clrMapOvr>
    <a:masterClrMapping/>
  </p:clrMapOvr>
  <p:transitio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CDD4C-6556-7D47-9583-CD143B2F1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406353"/>
      </p:ext>
    </p:extLst>
  </p:cSld>
  <p:clrMapOvr>
    <a:masterClrMapping/>
  </p:clrMapOvr>
  <p:transitio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4A2CA-5FD7-1F4F-B047-C6D6DBB6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023164"/>
      </p:ext>
    </p:extLst>
  </p:cSld>
  <p:clrMapOvr>
    <a:masterClrMapping/>
  </p:clrMapOvr>
  <p:transitio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2E90B9D5-8B7A-274D-B3A2-A063A8C1E01A}" type="slidenum">
              <a:rPr lang="en-US"/>
              <a:pPr>
                <a:defRPr/>
              </a:pPr>
              <a:t>‹#›</a:t>
            </a:fld>
            <a:endParaRPr lang="en-US"/>
          </a:p>
        </p:txBody>
      </p:sp>
    </p:spTree>
    <p:extLst>
      <p:ext uri="{BB962C8B-B14F-4D97-AF65-F5344CB8AC3E}">
        <p14:creationId xmlns:p14="http://schemas.microsoft.com/office/powerpoint/2010/main" val="408674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36791E86-09EF-C948-9037-9C4D22CA3D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37566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CD1F8D1-6D1A-FF46-BF6B-AAFE33BF7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548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38D25CC2-AE33-294E-A5D7-97881FD14D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36153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034C818E-DB55-5843-8C62-E29C1F8E85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0798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60D6F16-4109-BA44-8571-A253FE82CC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90983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E06CBCD6-A162-654B-A226-8E2EA2F1C0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17230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57937E36-317D-E045-8CDA-BEB29D7311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35458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202FBD5-220B-2A4B-AE3E-4A40331C74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78852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F2525731-46C6-3C4D-A9CA-6D24FB96BA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22749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1A9FE689-DE00-2F41-808C-E241E1972C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706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AEF508B1-279F-364B-AAE8-F8FE35B535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50552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3124200"/>
            <a:ext cx="9144000" cy="3581400"/>
            <a:chOff x="0" y="1968"/>
            <a:chExt cx="5760" cy="2256"/>
          </a:xfrm>
        </p:grpSpPr>
        <p:sp>
          <p:nvSpPr>
            <p:cNvPr id="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2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3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4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5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6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grpSp>
      <p:sp>
        <p:nvSpPr>
          <p:cNvPr id="68" name="Freeform 1094"/>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5860" name="Rectangle 1092"/>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545861" name="Rectangle 1093"/>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1090"/>
          <p:cNvSpPr>
            <a:spLocks noGrp="1" noChangeArrowheads="1"/>
          </p:cNvSpPr>
          <p:nvPr>
            <p:ph type="dt" sz="half" idx="10"/>
          </p:nvPr>
        </p:nvSpPr>
        <p:spPr/>
        <p:txBody>
          <a:bodyPr/>
          <a:lstStyle>
            <a:lvl1pPr>
              <a:defRPr sz="2400">
                <a:solidFill>
                  <a:srgbClr val="FFFFFF"/>
                </a:solidFill>
              </a:defRPr>
            </a:lvl1pPr>
          </a:lstStyle>
          <a:p>
            <a:pPr>
              <a:defRPr/>
            </a:pPr>
            <a:endParaRPr lang="en-US" altLang="ja-JP"/>
          </a:p>
        </p:txBody>
      </p:sp>
      <p:sp>
        <p:nvSpPr>
          <p:cNvPr id="70" name="Rectangle 1091"/>
          <p:cNvSpPr>
            <a:spLocks noGrp="1" noChangeArrowheads="1"/>
          </p:cNvSpPr>
          <p:nvPr>
            <p:ph type="ftr" sz="quarter" idx="11"/>
          </p:nvPr>
        </p:nvSpPr>
        <p:spPr>
          <a:xfrm>
            <a:off x="2057400" y="6248400"/>
            <a:ext cx="5257800" cy="457200"/>
          </a:xfrm>
        </p:spPr>
        <p:txBody>
          <a:bodyPr/>
          <a:lstStyle>
            <a:lvl1pPr>
              <a:defRPr sz="2400">
                <a:solidFill>
                  <a:srgbClr val="FFFFFF"/>
                </a:solidFill>
              </a:defRPr>
            </a:lvl1pPr>
          </a:lstStyle>
          <a:p>
            <a:pPr>
              <a:defRPr/>
            </a:pPr>
            <a:endParaRPr lang="en-US" altLang="ja-JP"/>
          </a:p>
        </p:txBody>
      </p:sp>
      <p:sp>
        <p:nvSpPr>
          <p:cNvPr id="71" name="Rectangle 1095"/>
          <p:cNvSpPr>
            <a:spLocks noGrp="1" noChangeArrowheads="1"/>
          </p:cNvSpPr>
          <p:nvPr>
            <p:ph type="sldNum" sz="quarter" idx="12"/>
          </p:nvPr>
        </p:nvSpPr>
        <p:spPr/>
        <p:txBody>
          <a:bodyPr/>
          <a:lstStyle>
            <a:lvl1pPr algn="r">
              <a:defRPr sz="2400"/>
            </a:lvl1pPr>
          </a:lstStyle>
          <a:p>
            <a:pPr>
              <a:defRPr/>
            </a:pPr>
            <a:fld id="{FB9D1381-8EC7-4D4A-8FF6-A5D440AB2D6C}" type="slidenum">
              <a:rPr lang="en-US" altLang="ja-JP"/>
              <a:pPr>
                <a:defRPr/>
              </a:pPr>
              <a:t>‹#›</a:t>
            </a:fld>
            <a:endParaRPr lang="en-US" altLang="ja-JP"/>
          </a:p>
        </p:txBody>
      </p:sp>
    </p:spTree>
    <p:extLst>
      <p:ext uri="{BB962C8B-B14F-4D97-AF65-F5344CB8AC3E}">
        <p14:creationId xmlns:p14="http://schemas.microsoft.com/office/powerpoint/2010/main" val="16500655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4EA364B6-C098-4042-9224-7E72134C71F5}" type="slidenum">
              <a:rPr lang="en-US" altLang="ja-JP"/>
              <a:pPr>
                <a:defRPr/>
              </a:pPr>
              <a:t>‹#›</a:t>
            </a:fld>
            <a:endParaRPr lang="en-US" altLang="ja-JP"/>
          </a:p>
        </p:txBody>
      </p:sp>
    </p:spTree>
    <p:extLst>
      <p:ext uri="{BB962C8B-B14F-4D97-AF65-F5344CB8AC3E}">
        <p14:creationId xmlns:p14="http://schemas.microsoft.com/office/powerpoint/2010/main" val="14934182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510CFC75-9CC2-034D-966A-8BF08238E7EA}" type="slidenum">
              <a:rPr lang="en-US" altLang="ja-JP"/>
              <a:pPr>
                <a:defRPr/>
              </a:pPr>
              <a:t>‹#›</a:t>
            </a:fld>
            <a:endParaRPr lang="en-US" altLang="ja-JP"/>
          </a:p>
        </p:txBody>
      </p:sp>
    </p:spTree>
    <p:extLst>
      <p:ext uri="{BB962C8B-B14F-4D97-AF65-F5344CB8AC3E}">
        <p14:creationId xmlns:p14="http://schemas.microsoft.com/office/powerpoint/2010/main" val="34760136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6"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7" name="Rectangle 1094"/>
          <p:cNvSpPr>
            <a:spLocks noGrp="1" noChangeArrowheads="1"/>
          </p:cNvSpPr>
          <p:nvPr>
            <p:ph type="sldNum" sz="quarter" idx="12"/>
          </p:nvPr>
        </p:nvSpPr>
        <p:spPr/>
        <p:txBody>
          <a:bodyPr/>
          <a:lstStyle>
            <a:lvl1pPr>
              <a:defRPr sz="2400"/>
            </a:lvl1pPr>
          </a:lstStyle>
          <a:p>
            <a:pPr>
              <a:defRPr/>
            </a:pPr>
            <a:fld id="{1EE68894-970D-6E47-A5A2-7FA813FAA928}" type="slidenum">
              <a:rPr lang="en-US" altLang="ja-JP"/>
              <a:pPr>
                <a:defRPr/>
              </a:pPr>
              <a:t>‹#›</a:t>
            </a:fld>
            <a:endParaRPr lang="en-US" altLang="ja-JP"/>
          </a:p>
        </p:txBody>
      </p:sp>
    </p:spTree>
    <p:extLst>
      <p:ext uri="{BB962C8B-B14F-4D97-AF65-F5344CB8AC3E}">
        <p14:creationId xmlns:p14="http://schemas.microsoft.com/office/powerpoint/2010/main" val="32419271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8"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9" name="Rectangle 1094"/>
          <p:cNvSpPr>
            <a:spLocks noGrp="1" noChangeArrowheads="1"/>
          </p:cNvSpPr>
          <p:nvPr>
            <p:ph type="sldNum" sz="quarter" idx="12"/>
          </p:nvPr>
        </p:nvSpPr>
        <p:spPr/>
        <p:txBody>
          <a:bodyPr/>
          <a:lstStyle>
            <a:lvl1pPr>
              <a:defRPr sz="2400"/>
            </a:lvl1pPr>
          </a:lstStyle>
          <a:p>
            <a:pPr>
              <a:defRPr/>
            </a:pPr>
            <a:fld id="{54E17048-A456-0540-89D5-E595CE540900}" type="slidenum">
              <a:rPr lang="en-US" altLang="ja-JP"/>
              <a:pPr>
                <a:defRPr/>
              </a:pPr>
              <a:t>‹#›</a:t>
            </a:fld>
            <a:endParaRPr lang="en-US" altLang="ja-JP"/>
          </a:p>
        </p:txBody>
      </p:sp>
    </p:spTree>
    <p:extLst>
      <p:ext uri="{BB962C8B-B14F-4D97-AF65-F5344CB8AC3E}">
        <p14:creationId xmlns:p14="http://schemas.microsoft.com/office/powerpoint/2010/main" val="41054030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4"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5" name="Rectangle 1094"/>
          <p:cNvSpPr>
            <a:spLocks noGrp="1" noChangeArrowheads="1"/>
          </p:cNvSpPr>
          <p:nvPr>
            <p:ph type="sldNum" sz="quarter" idx="12"/>
          </p:nvPr>
        </p:nvSpPr>
        <p:spPr/>
        <p:txBody>
          <a:bodyPr/>
          <a:lstStyle>
            <a:lvl1pPr>
              <a:defRPr sz="2400"/>
            </a:lvl1pPr>
          </a:lstStyle>
          <a:p>
            <a:pPr>
              <a:defRPr/>
            </a:pPr>
            <a:fld id="{680E2F08-1C23-5048-BE48-784A188118CD}" type="slidenum">
              <a:rPr lang="en-US" altLang="ja-JP"/>
              <a:pPr>
                <a:defRPr/>
              </a:pPr>
              <a:t>‹#›</a:t>
            </a:fld>
            <a:endParaRPr lang="en-US" altLang="ja-JP"/>
          </a:p>
        </p:txBody>
      </p:sp>
    </p:spTree>
    <p:extLst>
      <p:ext uri="{BB962C8B-B14F-4D97-AF65-F5344CB8AC3E}">
        <p14:creationId xmlns:p14="http://schemas.microsoft.com/office/powerpoint/2010/main" val="36176555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3"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4" name="Rectangle 1094"/>
          <p:cNvSpPr>
            <a:spLocks noGrp="1" noChangeArrowheads="1"/>
          </p:cNvSpPr>
          <p:nvPr>
            <p:ph type="sldNum" sz="quarter" idx="12"/>
          </p:nvPr>
        </p:nvSpPr>
        <p:spPr/>
        <p:txBody>
          <a:bodyPr/>
          <a:lstStyle>
            <a:lvl1pPr>
              <a:defRPr sz="2400"/>
            </a:lvl1pPr>
          </a:lstStyle>
          <a:p>
            <a:pPr>
              <a:defRPr/>
            </a:pPr>
            <a:fld id="{761E3AC5-4881-8043-81DA-000BAD7B5E0D}" type="slidenum">
              <a:rPr lang="en-US" altLang="ja-JP"/>
              <a:pPr>
                <a:defRPr/>
              </a:pPr>
              <a:t>‹#›</a:t>
            </a:fld>
            <a:endParaRPr lang="en-US" altLang="ja-JP"/>
          </a:p>
        </p:txBody>
      </p:sp>
    </p:spTree>
    <p:extLst>
      <p:ext uri="{BB962C8B-B14F-4D97-AF65-F5344CB8AC3E}">
        <p14:creationId xmlns:p14="http://schemas.microsoft.com/office/powerpoint/2010/main" val="36136635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6"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7" name="Rectangle 1094"/>
          <p:cNvSpPr>
            <a:spLocks noGrp="1" noChangeArrowheads="1"/>
          </p:cNvSpPr>
          <p:nvPr>
            <p:ph type="sldNum" sz="quarter" idx="12"/>
          </p:nvPr>
        </p:nvSpPr>
        <p:spPr/>
        <p:txBody>
          <a:bodyPr/>
          <a:lstStyle>
            <a:lvl1pPr>
              <a:defRPr sz="2400"/>
            </a:lvl1pPr>
          </a:lstStyle>
          <a:p>
            <a:pPr>
              <a:defRPr/>
            </a:pPr>
            <a:fld id="{0FC5FA9F-AF67-1B42-AEF8-636C03D06E2D}" type="slidenum">
              <a:rPr lang="en-US" altLang="ja-JP"/>
              <a:pPr>
                <a:defRPr/>
              </a:pPr>
              <a:t>‹#›</a:t>
            </a:fld>
            <a:endParaRPr lang="en-US" altLang="ja-JP"/>
          </a:p>
        </p:txBody>
      </p:sp>
    </p:spTree>
    <p:extLst>
      <p:ext uri="{BB962C8B-B14F-4D97-AF65-F5344CB8AC3E}">
        <p14:creationId xmlns:p14="http://schemas.microsoft.com/office/powerpoint/2010/main" val="25771760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6"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7" name="Rectangle 1094"/>
          <p:cNvSpPr>
            <a:spLocks noGrp="1" noChangeArrowheads="1"/>
          </p:cNvSpPr>
          <p:nvPr>
            <p:ph type="sldNum" sz="quarter" idx="12"/>
          </p:nvPr>
        </p:nvSpPr>
        <p:spPr/>
        <p:txBody>
          <a:bodyPr/>
          <a:lstStyle>
            <a:lvl1pPr>
              <a:defRPr sz="2400"/>
            </a:lvl1pPr>
          </a:lstStyle>
          <a:p>
            <a:pPr>
              <a:defRPr/>
            </a:pPr>
            <a:fld id="{C3715575-7C1E-FF4B-9175-723D8B1CDAB6}" type="slidenum">
              <a:rPr lang="en-US" altLang="ja-JP"/>
              <a:pPr>
                <a:defRPr/>
              </a:pPr>
              <a:t>‹#›</a:t>
            </a:fld>
            <a:endParaRPr lang="en-US" altLang="ja-JP"/>
          </a:p>
        </p:txBody>
      </p:sp>
    </p:spTree>
    <p:extLst>
      <p:ext uri="{BB962C8B-B14F-4D97-AF65-F5344CB8AC3E}">
        <p14:creationId xmlns:p14="http://schemas.microsoft.com/office/powerpoint/2010/main" val="77463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15890996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5639BD26-76DC-584A-9B15-EBFF59688F7D}" type="slidenum">
              <a:rPr lang="en-US" altLang="ja-JP"/>
              <a:pPr>
                <a:defRPr/>
              </a:pPr>
              <a:t>‹#›</a:t>
            </a:fld>
            <a:endParaRPr lang="en-US" altLang="ja-JP"/>
          </a:p>
        </p:txBody>
      </p:sp>
    </p:spTree>
    <p:extLst>
      <p:ext uri="{BB962C8B-B14F-4D97-AF65-F5344CB8AC3E}">
        <p14:creationId xmlns:p14="http://schemas.microsoft.com/office/powerpoint/2010/main" val="2328902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p:txBody>
          <a:bodyPr/>
          <a:lstStyle>
            <a:lvl1pPr>
              <a:defRPr sz="2400"/>
            </a:lvl1pPr>
          </a:lstStyle>
          <a:p>
            <a:pPr>
              <a:defRPr/>
            </a:pPr>
            <a:endParaRPr lang="en-US" altLang="ja-JP"/>
          </a:p>
        </p:txBody>
      </p:sp>
      <p:sp>
        <p:nvSpPr>
          <p:cNvPr id="5" name="Rectangle 1093"/>
          <p:cNvSpPr>
            <a:spLocks noGrp="1" noChangeArrowheads="1"/>
          </p:cNvSpPr>
          <p:nvPr>
            <p:ph type="ftr" sz="quarter" idx="11"/>
          </p:nvPr>
        </p:nvSpPr>
        <p:spPr/>
        <p:txBody>
          <a:bodyPr/>
          <a:lstStyle>
            <a:lvl1pPr>
              <a:defRPr sz="2400"/>
            </a:lvl1pPr>
          </a:lstStyle>
          <a:p>
            <a:pPr>
              <a:defRPr/>
            </a:pPr>
            <a:endParaRPr lang="en-US" altLang="ja-JP"/>
          </a:p>
        </p:txBody>
      </p:sp>
      <p:sp>
        <p:nvSpPr>
          <p:cNvPr id="6" name="Rectangle 1094"/>
          <p:cNvSpPr>
            <a:spLocks noGrp="1" noChangeArrowheads="1"/>
          </p:cNvSpPr>
          <p:nvPr>
            <p:ph type="sldNum" sz="quarter" idx="12"/>
          </p:nvPr>
        </p:nvSpPr>
        <p:spPr/>
        <p:txBody>
          <a:bodyPr/>
          <a:lstStyle>
            <a:lvl1pPr>
              <a:defRPr sz="2400"/>
            </a:lvl1pPr>
          </a:lstStyle>
          <a:p>
            <a:pPr>
              <a:defRPr/>
            </a:pPr>
            <a:fld id="{2C317D4E-7CC3-9A47-AA22-E7AD29751CC0}" type="slidenum">
              <a:rPr lang="en-US" altLang="ja-JP"/>
              <a:pPr>
                <a:defRPr/>
              </a:pPr>
              <a:t>‹#›</a:t>
            </a:fld>
            <a:endParaRPr lang="en-US" altLang="ja-JP"/>
          </a:p>
        </p:txBody>
      </p:sp>
    </p:spTree>
    <p:extLst>
      <p:ext uri="{BB962C8B-B14F-4D97-AF65-F5344CB8AC3E}">
        <p14:creationId xmlns:p14="http://schemas.microsoft.com/office/powerpoint/2010/main" val="270923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19288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97034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808233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72307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19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4718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41814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2168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261971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23570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latin typeface="Times New Roman"/>
              </a:rPr>
              <a:pPr>
                <a:defRPr/>
              </a:pPr>
              <a:t>‹#›</a:t>
            </a:fld>
            <a:endParaRPr lang="en-US" altLang="zh-CN">
              <a:latin typeface="Times New Roman"/>
            </a:endParaRPr>
          </a:p>
        </p:txBody>
      </p:sp>
    </p:spTree>
    <p:extLst>
      <p:ext uri="{BB962C8B-B14F-4D97-AF65-F5344CB8AC3E}">
        <p14:creationId xmlns:p14="http://schemas.microsoft.com/office/powerpoint/2010/main" val="1339076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907129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483158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251210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43147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977323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592325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182256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634073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911424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779920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lvl1pPr>
          </a:lstStyle>
          <a:p>
            <a:pPr>
              <a:defRPr/>
            </a:pPr>
            <a:fld id="{66CC99D8-DCE3-ED41-96F5-5B833DABFD10}" type="slidenum">
              <a:rPr lang="zh-CN" altLang="en-US"/>
              <a:pPr>
                <a:defRPr/>
              </a:pPr>
              <a:t>‹#›</a:t>
            </a:fld>
            <a:endParaRPr lang="en-US" altLang="zh-CN"/>
          </a:p>
        </p:txBody>
      </p:sp>
    </p:spTree>
    <p:extLst>
      <p:ext uri="{BB962C8B-B14F-4D97-AF65-F5344CB8AC3E}">
        <p14:creationId xmlns:p14="http://schemas.microsoft.com/office/powerpoint/2010/main" val="2098553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ED3FE42-D008-9845-9DF8-D469C3372B82}" type="slidenum">
              <a:rPr lang="zh-CN" altLang="en-US"/>
              <a:pPr>
                <a:defRPr/>
              </a:pPr>
              <a:t>‹#›</a:t>
            </a:fld>
            <a:endParaRPr lang="en-US" altLang="zh-CN"/>
          </a:p>
        </p:txBody>
      </p:sp>
    </p:spTree>
    <p:extLst>
      <p:ext uri="{BB962C8B-B14F-4D97-AF65-F5344CB8AC3E}">
        <p14:creationId xmlns:p14="http://schemas.microsoft.com/office/powerpoint/2010/main" val="69911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FA5FEF8-047A-0041-BDF8-CC8A8ABF0A9A}" type="slidenum">
              <a:rPr lang="zh-CN" altLang="en-US"/>
              <a:pPr>
                <a:defRPr/>
              </a:pPr>
              <a:t>‹#›</a:t>
            </a:fld>
            <a:endParaRPr lang="en-US" altLang="zh-CN"/>
          </a:p>
        </p:txBody>
      </p:sp>
    </p:spTree>
    <p:extLst>
      <p:ext uri="{BB962C8B-B14F-4D97-AF65-F5344CB8AC3E}">
        <p14:creationId xmlns:p14="http://schemas.microsoft.com/office/powerpoint/2010/main" val="1320486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A68D18-48F6-5844-86EB-0E95D1F10E15}" type="slidenum">
              <a:rPr lang="zh-CN" altLang="en-US"/>
              <a:pPr>
                <a:defRPr/>
              </a:pPr>
              <a:t>‹#›</a:t>
            </a:fld>
            <a:endParaRPr lang="en-US" altLang="zh-CN"/>
          </a:p>
        </p:txBody>
      </p:sp>
    </p:spTree>
    <p:extLst>
      <p:ext uri="{BB962C8B-B14F-4D97-AF65-F5344CB8AC3E}">
        <p14:creationId xmlns:p14="http://schemas.microsoft.com/office/powerpoint/2010/main" val="130090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A88B8EC-A1E3-8A41-85B9-F125DC2EA205}" type="slidenum">
              <a:rPr lang="zh-CN" altLang="en-US"/>
              <a:pPr>
                <a:defRPr/>
              </a:pPr>
              <a:t>‹#›</a:t>
            </a:fld>
            <a:endParaRPr lang="en-US" altLang="zh-CN"/>
          </a:p>
        </p:txBody>
      </p:sp>
    </p:spTree>
    <p:extLst>
      <p:ext uri="{BB962C8B-B14F-4D97-AF65-F5344CB8AC3E}">
        <p14:creationId xmlns:p14="http://schemas.microsoft.com/office/powerpoint/2010/main" val="4218345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A05146C0-8182-2A45-8BA7-1C9FF273DB85}" type="slidenum">
              <a:rPr lang="zh-CN" altLang="en-US"/>
              <a:pPr>
                <a:defRPr/>
              </a:pPr>
              <a:t>‹#›</a:t>
            </a:fld>
            <a:endParaRPr lang="en-US" altLang="zh-CN"/>
          </a:p>
        </p:txBody>
      </p:sp>
    </p:spTree>
    <p:extLst>
      <p:ext uri="{BB962C8B-B14F-4D97-AF65-F5344CB8AC3E}">
        <p14:creationId xmlns:p14="http://schemas.microsoft.com/office/powerpoint/2010/main" val="4188848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84F1359E-3989-7543-B7B5-A8D4943EF7FA}" type="slidenum">
              <a:rPr lang="zh-CN" altLang="en-US"/>
              <a:pPr>
                <a:defRPr/>
              </a:pPr>
              <a:t>‹#›</a:t>
            </a:fld>
            <a:endParaRPr lang="en-US" altLang="zh-CN"/>
          </a:p>
        </p:txBody>
      </p:sp>
    </p:spTree>
    <p:extLst>
      <p:ext uri="{BB962C8B-B14F-4D97-AF65-F5344CB8AC3E}">
        <p14:creationId xmlns:p14="http://schemas.microsoft.com/office/powerpoint/2010/main" val="2289229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A22B8E5-5E74-F84A-888B-2DCC2CA04106}" type="slidenum">
              <a:rPr lang="zh-CN" altLang="en-US"/>
              <a:pPr>
                <a:defRPr/>
              </a:pPr>
              <a:t>‹#›</a:t>
            </a:fld>
            <a:endParaRPr lang="en-US" altLang="zh-CN"/>
          </a:p>
        </p:txBody>
      </p:sp>
    </p:spTree>
    <p:extLst>
      <p:ext uri="{BB962C8B-B14F-4D97-AF65-F5344CB8AC3E}">
        <p14:creationId xmlns:p14="http://schemas.microsoft.com/office/powerpoint/2010/main" val="2282045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A1C38140-7133-244E-97FA-316CE4F7CE25}" type="slidenum">
              <a:rPr lang="zh-CN" altLang="en-US"/>
              <a:pPr>
                <a:defRPr/>
              </a:pPr>
              <a:t>‹#›</a:t>
            </a:fld>
            <a:endParaRPr lang="en-US" altLang="zh-CN"/>
          </a:p>
        </p:txBody>
      </p:sp>
    </p:spTree>
    <p:extLst>
      <p:ext uri="{BB962C8B-B14F-4D97-AF65-F5344CB8AC3E}">
        <p14:creationId xmlns:p14="http://schemas.microsoft.com/office/powerpoint/2010/main" val="1836689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99A073E-CB60-FC49-A8D9-FE9A218A5FA8}" type="slidenum">
              <a:rPr lang="zh-CN" altLang="en-US"/>
              <a:pPr>
                <a:defRPr/>
              </a:pPr>
              <a:t>‹#›</a:t>
            </a:fld>
            <a:endParaRPr lang="en-US" altLang="zh-CN"/>
          </a:p>
        </p:txBody>
      </p:sp>
    </p:spTree>
    <p:extLst>
      <p:ext uri="{BB962C8B-B14F-4D97-AF65-F5344CB8AC3E}">
        <p14:creationId xmlns:p14="http://schemas.microsoft.com/office/powerpoint/2010/main" val="1098985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003EABD-D7F1-FF4E-B338-FF63D269855C}" type="slidenum">
              <a:rPr lang="zh-CN" altLang="en-US"/>
              <a:pPr>
                <a:defRPr/>
              </a:pPr>
              <a:t>‹#›</a:t>
            </a:fld>
            <a:endParaRPr lang="en-US" altLang="zh-CN"/>
          </a:p>
        </p:txBody>
      </p:sp>
    </p:spTree>
    <p:extLst>
      <p:ext uri="{BB962C8B-B14F-4D97-AF65-F5344CB8AC3E}">
        <p14:creationId xmlns:p14="http://schemas.microsoft.com/office/powerpoint/2010/main" val="2329326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atin typeface="Times New Roman" charset="0"/>
              </a:defRPr>
            </a:lvl1pPr>
          </a:lstStyle>
          <a:p>
            <a:pPr>
              <a:defRPr/>
            </a:pPr>
            <a:fld id="{6F1751F9-87F1-A54B-9789-88A597FDB2AF}" type="slidenum">
              <a:rPr lang="zh-CN" altLang="en-US"/>
              <a:pPr>
                <a:defRPr/>
              </a:pPr>
              <a:t>‹#›</a:t>
            </a:fld>
            <a:endParaRPr lang="en-US" altLang="zh-CN"/>
          </a:p>
        </p:txBody>
      </p:sp>
    </p:spTree>
    <p:extLst>
      <p:ext uri="{BB962C8B-B14F-4D97-AF65-F5344CB8AC3E}">
        <p14:creationId xmlns:p14="http://schemas.microsoft.com/office/powerpoint/2010/main" val="2969614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64A651FF-8522-1A46-BE6F-0A33CED84E00}" type="slidenum">
              <a:rPr lang="zh-CN" altLang="en-US"/>
              <a:pPr>
                <a:defRPr/>
              </a:pPr>
              <a:t>‹#›</a:t>
            </a:fld>
            <a:endParaRPr lang="en-US" altLang="zh-CN"/>
          </a:p>
        </p:txBody>
      </p:sp>
    </p:spTree>
    <p:extLst>
      <p:ext uri="{BB962C8B-B14F-4D97-AF65-F5344CB8AC3E}">
        <p14:creationId xmlns:p14="http://schemas.microsoft.com/office/powerpoint/2010/main" val="3284346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31445DBC-D89A-544F-80F8-37D42A0615D0}" type="slidenum">
              <a:rPr lang="zh-CN" altLang="en-US"/>
              <a:pPr>
                <a:defRPr/>
              </a:pPr>
              <a:t>‹#›</a:t>
            </a:fld>
            <a:endParaRPr lang="en-US" altLang="zh-CN"/>
          </a:p>
        </p:txBody>
      </p:sp>
    </p:spTree>
    <p:extLst>
      <p:ext uri="{BB962C8B-B14F-4D97-AF65-F5344CB8AC3E}">
        <p14:creationId xmlns:p14="http://schemas.microsoft.com/office/powerpoint/2010/main" val="75453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DF05BA87-50AB-3A4C-BF13-57B77B4357A6}" type="slidenum">
              <a:rPr lang="zh-CN" altLang="en-US"/>
              <a:pPr>
                <a:defRPr/>
              </a:pPr>
              <a:t>‹#›</a:t>
            </a:fld>
            <a:endParaRPr lang="en-US" altLang="zh-CN"/>
          </a:p>
        </p:txBody>
      </p:sp>
    </p:spTree>
    <p:extLst>
      <p:ext uri="{BB962C8B-B14F-4D97-AF65-F5344CB8AC3E}">
        <p14:creationId xmlns:p14="http://schemas.microsoft.com/office/powerpoint/2010/main" val="938382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atin typeface="Times New Roman" charset="0"/>
              </a:defRPr>
            </a:lvl1pPr>
          </a:lstStyle>
          <a:p>
            <a:pPr>
              <a:defRPr/>
            </a:pPr>
            <a:fld id="{097440F4-4205-1746-850F-3F0935F7AEBE}" type="slidenum">
              <a:rPr lang="zh-CN" altLang="en-US"/>
              <a:pPr>
                <a:defRPr/>
              </a:pPr>
              <a:t>‹#›</a:t>
            </a:fld>
            <a:endParaRPr lang="en-US" altLang="zh-CN"/>
          </a:p>
        </p:txBody>
      </p:sp>
    </p:spTree>
    <p:extLst>
      <p:ext uri="{BB962C8B-B14F-4D97-AF65-F5344CB8AC3E}">
        <p14:creationId xmlns:p14="http://schemas.microsoft.com/office/powerpoint/2010/main" val="2236721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atin typeface="Times New Roman" charset="0"/>
              </a:defRPr>
            </a:lvl1pPr>
          </a:lstStyle>
          <a:p>
            <a:pPr>
              <a:defRPr/>
            </a:pPr>
            <a:fld id="{EB572834-F494-5A4A-9D87-F8C801F5DB48}" type="slidenum">
              <a:rPr lang="zh-CN" altLang="en-US"/>
              <a:pPr>
                <a:defRPr/>
              </a:pPr>
              <a:t>‹#›</a:t>
            </a:fld>
            <a:endParaRPr lang="en-US" altLang="zh-CN"/>
          </a:p>
        </p:txBody>
      </p:sp>
    </p:spTree>
    <p:extLst>
      <p:ext uri="{BB962C8B-B14F-4D97-AF65-F5344CB8AC3E}">
        <p14:creationId xmlns:p14="http://schemas.microsoft.com/office/powerpoint/2010/main" val="3437479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atin typeface="Times New Roman" charset="0"/>
              </a:defRPr>
            </a:lvl1pPr>
          </a:lstStyle>
          <a:p>
            <a:pPr>
              <a:defRPr/>
            </a:pPr>
            <a:fld id="{4F0344BF-D17E-2A41-9B40-E13EF86D15E3}" type="slidenum">
              <a:rPr lang="zh-CN" altLang="en-US"/>
              <a:pPr>
                <a:defRPr/>
              </a:pPr>
              <a:t>‹#›</a:t>
            </a:fld>
            <a:endParaRPr lang="en-US" altLang="zh-CN"/>
          </a:p>
        </p:txBody>
      </p:sp>
    </p:spTree>
    <p:extLst>
      <p:ext uri="{BB962C8B-B14F-4D97-AF65-F5344CB8AC3E}">
        <p14:creationId xmlns:p14="http://schemas.microsoft.com/office/powerpoint/2010/main" val="386320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A4048F95-7B1E-194F-8970-5DE776787908}" type="slidenum">
              <a:rPr lang="zh-CN" altLang="en-US"/>
              <a:pPr>
                <a:defRPr/>
              </a:pPr>
              <a:t>‹#›</a:t>
            </a:fld>
            <a:endParaRPr lang="en-US" altLang="zh-CN"/>
          </a:p>
        </p:txBody>
      </p:sp>
    </p:spTree>
    <p:extLst>
      <p:ext uri="{BB962C8B-B14F-4D97-AF65-F5344CB8AC3E}">
        <p14:creationId xmlns:p14="http://schemas.microsoft.com/office/powerpoint/2010/main" val="3247693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7F8A8601-1047-6847-A303-9541EAABACEF}" type="slidenum">
              <a:rPr lang="zh-CN" altLang="en-US"/>
              <a:pPr>
                <a:defRPr/>
              </a:pPr>
              <a:t>‹#›</a:t>
            </a:fld>
            <a:endParaRPr lang="en-US" altLang="zh-CN"/>
          </a:p>
        </p:txBody>
      </p:sp>
    </p:spTree>
    <p:extLst>
      <p:ext uri="{BB962C8B-B14F-4D97-AF65-F5344CB8AC3E}">
        <p14:creationId xmlns:p14="http://schemas.microsoft.com/office/powerpoint/2010/main" val="36355673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AA99AF2F-9CD3-6C49-8A9E-71499F92949E}" type="slidenum">
              <a:rPr lang="zh-CN" altLang="en-US"/>
              <a:pPr>
                <a:defRPr/>
              </a:pPr>
              <a:t>‹#›</a:t>
            </a:fld>
            <a:endParaRPr lang="en-US" altLang="zh-CN"/>
          </a:p>
        </p:txBody>
      </p:sp>
    </p:spTree>
    <p:extLst>
      <p:ext uri="{BB962C8B-B14F-4D97-AF65-F5344CB8AC3E}">
        <p14:creationId xmlns:p14="http://schemas.microsoft.com/office/powerpoint/2010/main" val="817429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F57B38F2-97D8-924D-8250-5BDB944BE306}" type="slidenum">
              <a:rPr lang="zh-CN" altLang="en-US"/>
              <a:pPr>
                <a:defRPr/>
              </a:pPr>
              <a:t>‹#›</a:t>
            </a:fld>
            <a:endParaRPr lang="en-US" altLang="zh-CN"/>
          </a:p>
        </p:txBody>
      </p:sp>
    </p:spTree>
    <p:extLst>
      <p:ext uri="{BB962C8B-B14F-4D97-AF65-F5344CB8AC3E}">
        <p14:creationId xmlns:p14="http://schemas.microsoft.com/office/powerpoint/2010/main" val="3394332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atin typeface="Times New Roman" charset="0"/>
              </a:defRPr>
            </a:lvl1pPr>
          </a:lstStyle>
          <a:p>
            <a:pPr>
              <a:defRPr/>
            </a:pPr>
            <a:fld id="{75513F9D-839D-4B42-86BE-B83DA27926C8}" type="slidenum">
              <a:rPr lang="zh-CN" altLang="en-US"/>
              <a:pPr>
                <a:defRPr/>
              </a:pPr>
              <a:t>‹#›</a:t>
            </a:fld>
            <a:endParaRPr lang="en-US" altLang="zh-CN"/>
          </a:p>
        </p:txBody>
      </p:sp>
    </p:spTree>
    <p:extLst>
      <p:ext uri="{BB962C8B-B14F-4D97-AF65-F5344CB8AC3E}">
        <p14:creationId xmlns:p14="http://schemas.microsoft.com/office/powerpoint/2010/main" val="877311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22BBD339-476F-F74E-9521-F3380512DF30}" type="slidenum">
              <a:rPr lang="zh-CN" altLang="en-US"/>
              <a:pPr>
                <a:defRPr/>
              </a:pPr>
              <a:t>‹#›</a:t>
            </a:fld>
            <a:endParaRPr lang="en-US" altLang="zh-CN"/>
          </a:p>
        </p:txBody>
      </p:sp>
    </p:spTree>
    <p:extLst>
      <p:ext uri="{BB962C8B-B14F-4D97-AF65-F5344CB8AC3E}">
        <p14:creationId xmlns:p14="http://schemas.microsoft.com/office/powerpoint/2010/main" val="169402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76247-79CA-5041-9C9E-9421B21244C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8547101"/>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483F56-AA6F-F94E-99C9-C5BA7C2544A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4107406"/>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FB9E8-3E7B-FC46-BB33-5F38A81E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6655610"/>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F2D88-0358-564A-A6CD-92C4818A1B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71045631"/>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F20DA2-7EC5-604F-88F0-985897E8613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05244471"/>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C1CFB4-ED2C-D04D-9DA8-396A57ECBE0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407228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DC5ED-C53E-164A-9ACC-65224F71780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48709418"/>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E56EA0-8522-CE4F-AACE-F92606BD9B1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3480816"/>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5EBF5E-A005-F64D-A2D0-27E5B7E0EFB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92427659"/>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AE59B-BAB5-2049-BC18-EC4F0067015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3489320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AC1F7-B0C1-AB45-99E6-4EA2FA61B4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5817319"/>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BD4F13-7942-444B-B4B4-922B4576038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17769227"/>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A99D491-EA4C-F743-8040-0302D18E0041}" type="slidenum">
              <a:rPr lang="en-US"/>
              <a:pPr>
                <a:defRPr/>
              </a:pPr>
              <a:t>‹#›</a:t>
            </a:fld>
            <a:endParaRPr lang="en-US"/>
          </a:p>
        </p:txBody>
      </p:sp>
    </p:spTree>
    <p:extLst>
      <p:ext uri="{BB962C8B-B14F-4D97-AF65-F5344CB8AC3E}">
        <p14:creationId xmlns:p14="http://schemas.microsoft.com/office/powerpoint/2010/main" val="19485683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12FC202-27AC-E34E-89FE-428BD0037ED7}" type="slidenum">
              <a:rPr lang="en-US"/>
              <a:pPr>
                <a:defRPr/>
              </a:pPr>
              <a:t>‹#›</a:t>
            </a:fld>
            <a:endParaRPr lang="en-US"/>
          </a:p>
        </p:txBody>
      </p:sp>
    </p:spTree>
    <p:extLst>
      <p:ext uri="{BB962C8B-B14F-4D97-AF65-F5344CB8AC3E}">
        <p14:creationId xmlns:p14="http://schemas.microsoft.com/office/powerpoint/2010/main" val="2809331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8458200" cy="5943600"/>
            <a:chOff x="0" y="0"/>
            <a:chExt cx="5328" cy="3744"/>
          </a:xfrm>
        </p:grpSpPr>
        <p:sp>
          <p:nvSpPr>
            <p:cNvPr id="5" name="Freeform 1027"/>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6" name="Freeform 1028"/>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15365" name="Rectangle 1029"/>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5369" name="Rectangle 103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1030"/>
          <p:cNvSpPr>
            <a:spLocks noGrp="1" noChangeArrowheads="1"/>
          </p:cNvSpPr>
          <p:nvPr>
            <p:ph type="dt" sz="quarter" idx="10"/>
          </p:nvPr>
        </p:nvSpPr>
        <p:spPr/>
        <p:txBody>
          <a:bodyPr/>
          <a:lstStyle>
            <a:lvl1pPr>
              <a:defRPr/>
            </a:lvl1pPr>
          </a:lstStyle>
          <a:p>
            <a:pPr>
              <a:defRPr/>
            </a:pPr>
            <a:endParaRPr lang="en-US"/>
          </a:p>
        </p:txBody>
      </p:sp>
      <p:sp>
        <p:nvSpPr>
          <p:cNvPr id="8" name="Rectangle 1031"/>
          <p:cNvSpPr>
            <a:spLocks noGrp="1" noChangeArrowheads="1"/>
          </p:cNvSpPr>
          <p:nvPr>
            <p:ph type="ftr" sz="quarter" idx="11"/>
          </p:nvPr>
        </p:nvSpPr>
        <p:spPr/>
        <p:txBody>
          <a:bodyPr/>
          <a:lstStyle>
            <a:lvl1pPr>
              <a:defRPr/>
            </a:lvl1pPr>
          </a:lstStyle>
          <a:p>
            <a:pPr>
              <a:defRPr/>
            </a:pPr>
            <a:endParaRPr lang="en-US"/>
          </a:p>
        </p:txBody>
      </p:sp>
      <p:sp>
        <p:nvSpPr>
          <p:cNvPr id="9" name="Rectangle 1032"/>
          <p:cNvSpPr>
            <a:spLocks noGrp="1" noChangeArrowheads="1"/>
          </p:cNvSpPr>
          <p:nvPr>
            <p:ph type="sldNum" sz="quarter" idx="12"/>
          </p:nvPr>
        </p:nvSpPr>
        <p:spPr/>
        <p:txBody>
          <a:bodyPr/>
          <a:lstStyle>
            <a:lvl1pPr>
              <a:defRPr/>
            </a:lvl1pPr>
          </a:lstStyle>
          <a:p>
            <a:pPr>
              <a:defRPr/>
            </a:pPr>
            <a:fld id="{B9DD8885-9ACC-764E-BBD8-EF21776583BE}" type="slidenum">
              <a:rPr lang="en-US"/>
              <a:pPr>
                <a:defRPr/>
              </a:pPr>
              <a:t>‹#›</a:t>
            </a:fld>
            <a:endParaRPr lang="en-US"/>
          </a:p>
        </p:txBody>
      </p:sp>
    </p:spTree>
    <p:extLst>
      <p:ext uri="{BB962C8B-B14F-4D97-AF65-F5344CB8AC3E}">
        <p14:creationId xmlns:p14="http://schemas.microsoft.com/office/powerpoint/2010/main" val="3758355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503BAD31-4B59-E647-A3A8-418B26F917C5}" type="slidenum">
              <a:rPr lang="en-US"/>
              <a:pPr>
                <a:defRPr/>
              </a:pPr>
              <a:t>‹#›</a:t>
            </a:fld>
            <a:endParaRPr lang="en-US"/>
          </a:p>
        </p:txBody>
      </p:sp>
    </p:spTree>
    <p:extLst>
      <p:ext uri="{BB962C8B-B14F-4D97-AF65-F5344CB8AC3E}">
        <p14:creationId xmlns:p14="http://schemas.microsoft.com/office/powerpoint/2010/main" val="3457283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651EE10D-BB98-7D4F-AFA1-5D1A1C69AD71}" type="slidenum">
              <a:rPr lang="en-US"/>
              <a:pPr>
                <a:defRPr/>
              </a:pPr>
              <a:t>‹#›</a:t>
            </a:fld>
            <a:endParaRPr lang="en-US"/>
          </a:p>
        </p:txBody>
      </p:sp>
    </p:spTree>
    <p:extLst>
      <p:ext uri="{BB962C8B-B14F-4D97-AF65-F5344CB8AC3E}">
        <p14:creationId xmlns:p14="http://schemas.microsoft.com/office/powerpoint/2010/main" val="17587468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7EFC4D29-81D7-AA43-B89B-409D39A6FFA1}" type="slidenum">
              <a:rPr lang="en-US"/>
              <a:pPr>
                <a:defRPr/>
              </a:pPr>
              <a:t>‹#›</a:t>
            </a:fld>
            <a:endParaRPr lang="en-US"/>
          </a:p>
        </p:txBody>
      </p:sp>
    </p:spTree>
    <p:extLst>
      <p:ext uri="{BB962C8B-B14F-4D97-AF65-F5344CB8AC3E}">
        <p14:creationId xmlns:p14="http://schemas.microsoft.com/office/powerpoint/2010/main" val="2641600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8427B4ED-99BF-7849-9A10-02577B8BB651}" type="slidenum">
              <a:rPr lang="en-US"/>
              <a:pPr>
                <a:defRPr/>
              </a:pPr>
              <a:t>‹#›</a:t>
            </a:fld>
            <a:endParaRPr lang="en-US"/>
          </a:p>
        </p:txBody>
      </p:sp>
    </p:spTree>
    <p:extLst>
      <p:ext uri="{BB962C8B-B14F-4D97-AF65-F5344CB8AC3E}">
        <p14:creationId xmlns:p14="http://schemas.microsoft.com/office/powerpoint/2010/main" val="4119278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l">
              <a:defRPr/>
            </a:lvl1pPr>
          </a:lstStyle>
          <a:p>
            <a:pPr>
              <a:defRPr/>
            </a:pPr>
            <a:fld id="{1B286F86-F529-F343-866E-522CC42375BF}" type="slidenum">
              <a:rPr lang="en-US"/>
              <a:pPr>
                <a:defRPr/>
              </a:pPr>
              <a:t>‹#›</a:t>
            </a:fld>
            <a:endParaRPr lang="en-US"/>
          </a:p>
        </p:txBody>
      </p:sp>
    </p:spTree>
    <p:extLst>
      <p:ext uri="{BB962C8B-B14F-4D97-AF65-F5344CB8AC3E}">
        <p14:creationId xmlns:p14="http://schemas.microsoft.com/office/powerpoint/2010/main" val="20350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l">
              <a:defRPr/>
            </a:lvl1pPr>
          </a:lstStyle>
          <a:p>
            <a:pPr>
              <a:defRPr/>
            </a:pPr>
            <a:fld id="{A44E8EE4-2F08-2C42-8E21-88B5E66760ED}" type="slidenum">
              <a:rPr lang="en-US"/>
              <a:pPr>
                <a:defRPr/>
              </a:pPr>
              <a:t>‹#›</a:t>
            </a:fld>
            <a:endParaRPr lang="en-US"/>
          </a:p>
        </p:txBody>
      </p:sp>
    </p:spTree>
    <p:extLst>
      <p:ext uri="{BB962C8B-B14F-4D97-AF65-F5344CB8AC3E}">
        <p14:creationId xmlns:p14="http://schemas.microsoft.com/office/powerpoint/2010/main" val="2137983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lgn="l">
              <a:defRPr/>
            </a:lvl1pPr>
          </a:lstStyle>
          <a:p>
            <a:pPr>
              <a:defRPr/>
            </a:pPr>
            <a:fld id="{9942FEA5-F500-854E-8572-1DE1B775C468}" type="slidenum">
              <a:rPr lang="en-US"/>
              <a:pPr>
                <a:defRPr/>
              </a:pPr>
              <a:t>‹#›</a:t>
            </a:fld>
            <a:endParaRPr lang="en-US"/>
          </a:p>
        </p:txBody>
      </p:sp>
    </p:spTree>
    <p:extLst>
      <p:ext uri="{BB962C8B-B14F-4D97-AF65-F5344CB8AC3E}">
        <p14:creationId xmlns:p14="http://schemas.microsoft.com/office/powerpoint/2010/main" val="527649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1159AC05-6B3F-064C-BAE6-73EE881D3EEE}" type="slidenum">
              <a:rPr lang="en-US"/>
              <a:pPr>
                <a:defRPr/>
              </a:pPr>
              <a:t>‹#›</a:t>
            </a:fld>
            <a:endParaRPr lang="en-US"/>
          </a:p>
        </p:txBody>
      </p:sp>
    </p:spTree>
    <p:extLst>
      <p:ext uri="{BB962C8B-B14F-4D97-AF65-F5344CB8AC3E}">
        <p14:creationId xmlns:p14="http://schemas.microsoft.com/office/powerpoint/2010/main" val="27121210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B891D8F5-11F9-954B-997B-126760EBD671}" type="slidenum">
              <a:rPr lang="en-US"/>
              <a:pPr>
                <a:defRPr/>
              </a:pPr>
              <a:t>‹#›</a:t>
            </a:fld>
            <a:endParaRPr lang="en-US"/>
          </a:p>
        </p:txBody>
      </p:sp>
    </p:spTree>
    <p:extLst>
      <p:ext uri="{BB962C8B-B14F-4D97-AF65-F5344CB8AC3E}">
        <p14:creationId xmlns:p14="http://schemas.microsoft.com/office/powerpoint/2010/main" val="15773932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CC080854-62FC-1742-A262-21D154967E85}" type="slidenum">
              <a:rPr lang="en-US"/>
              <a:pPr>
                <a:defRPr/>
              </a:pPr>
              <a:t>‹#›</a:t>
            </a:fld>
            <a:endParaRPr lang="en-US"/>
          </a:p>
        </p:txBody>
      </p:sp>
    </p:spTree>
    <p:extLst>
      <p:ext uri="{BB962C8B-B14F-4D97-AF65-F5344CB8AC3E}">
        <p14:creationId xmlns:p14="http://schemas.microsoft.com/office/powerpoint/2010/main" val="1438241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8A841534-0D54-8D40-92CF-DE8891D26082}" type="slidenum">
              <a:rPr lang="en-US"/>
              <a:pPr>
                <a:defRPr/>
              </a:pPr>
              <a:t>‹#›</a:t>
            </a:fld>
            <a:endParaRPr lang="en-US"/>
          </a:p>
        </p:txBody>
      </p:sp>
    </p:spTree>
    <p:extLst>
      <p:ext uri="{BB962C8B-B14F-4D97-AF65-F5344CB8AC3E}">
        <p14:creationId xmlns:p14="http://schemas.microsoft.com/office/powerpoint/2010/main" val="2003533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6F809B5B-3368-754E-B025-2BD63234B0BF}" type="slidenum">
              <a:rPr lang="en-US"/>
              <a:pPr>
                <a:defRPr/>
              </a:pPr>
              <a:t>‹#›</a:t>
            </a:fld>
            <a:endParaRPr lang="en-US"/>
          </a:p>
        </p:txBody>
      </p:sp>
    </p:spTree>
    <p:extLst>
      <p:ext uri="{BB962C8B-B14F-4D97-AF65-F5344CB8AC3E}">
        <p14:creationId xmlns:p14="http://schemas.microsoft.com/office/powerpoint/2010/main" val="437341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974001A3-5964-DA44-AE16-E9C0FDA7B92B}" type="slidenum">
              <a:rPr lang="en-US"/>
              <a:pPr>
                <a:defRPr/>
              </a:pPr>
              <a:t>‹#›</a:t>
            </a:fld>
            <a:endParaRPr lang="en-US"/>
          </a:p>
        </p:txBody>
      </p:sp>
    </p:spTree>
    <p:extLst>
      <p:ext uri="{BB962C8B-B14F-4D97-AF65-F5344CB8AC3E}">
        <p14:creationId xmlns:p14="http://schemas.microsoft.com/office/powerpoint/2010/main" val="13953091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EB4ED416-BC54-7D45-9DCF-E3C2200BA9FA}" type="slidenum">
              <a:rPr lang="en-US"/>
              <a:pPr>
                <a:defRPr/>
              </a:pPr>
              <a:t>‹#›</a:t>
            </a:fld>
            <a:endParaRPr lang="en-US"/>
          </a:p>
        </p:txBody>
      </p:sp>
    </p:spTree>
    <p:extLst>
      <p:ext uri="{BB962C8B-B14F-4D97-AF65-F5344CB8AC3E}">
        <p14:creationId xmlns:p14="http://schemas.microsoft.com/office/powerpoint/2010/main" val="13168391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863744CA-583C-1445-9782-9099550989AD}" type="slidenum">
              <a:rPr lang="en-US"/>
              <a:pPr>
                <a:defRPr/>
              </a:pPr>
              <a:t>‹#›</a:t>
            </a:fld>
            <a:endParaRPr lang="en-US"/>
          </a:p>
        </p:txBody>
      </p:sp>
    </p:spTree>
    <p:extLst>
      <p:ext uri="{BB962C8B-B14F-4D97-AF65-F5344CB8AC3E}">
        <p14:creationId xmlns:p14="http://schemas.microsoft.com/office/powerpoint/2010/main" val="309810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l">
              <a:defRPr/>
            </a:lvl1pPr>
          </a:lstStyle>
          <a:p>
            <a:pPr>
              <a:defRPr/>
            </a:pPr>
            <a:fld id="{55855ED3-F128-5042-94B0-0AE79A47899A}" type="slidenum">
              <a:rPr lang="en-US"/>
              <a:pPr>
                <a:defRPr/>
              </a:pPr>
              <a:t>‹#›</a:t>
            </a:fld>
            <a:endParaRPr lang="en-US"/>
          </a:p>
        </p:txBody>
      </p:sp>
    </p:spTree>
    <p:extLst>
      <p:ext uri="{BB962C8B-B14F-4D97-AF65-F5344CB8AC3E}">
        <p14:creationId xmlns:p14="http://schemas.microsoft.com/office/powerpoint/2010/main" val="8253399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l">
              <a:defRPr/>
            </a:lvl1pPr>
          </a:lstStyle>
          <a:p>
            <a:pPr>
              <a:defRPr/>
            </a:pPr>
            <a:fld id="{2A2C9300-0429-8C4E-9D83-F27A72CE0A13}" type="slidenum">
              <a:rPr lang="en-US"/>
              <a:pPr>
                <a:defRPr/>
              </a:pPr>
              <a:t>‹#›</a:t>
            </a:fld>
            <a:endParaRPr lang="en-US"/>
          </a:p>
        </p:txBody>
      </p:sp>
    </p:spTree>
    <p:extLst>
      <p:ext uri="{BB962C8B-B14F-4D97-AF65-F5344CB8AC3E}">
        <p14:creationId xmlns:p14="http://schemas.microsoft.com/office/powerpoint/2010/main" val="6504941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lgn="l">
              <a:defRPr/>
            </a:lvl1pPr>
          </a:lstStyle>
          <a:p>
            <a:pPr>
              <a:defRPr/>
            </a:pPr>
            <a:fld id="{70AEF70A-4CB0-C047-97CF-B197EC927EF2}" type="slidenum">
              <a:rPr lang="en-US"/>
              <a:pPr>
                <a:defRPr/>
              </a:pPr>
              <a:t>‹#›</a:t>
            </a:fld>
            <a:endParaRPr lang="en-US"/>
          </a:p>
        </p:txBody>
      </p:sp>
    </p:spTree>
    <p:extLst>
      <p:ext uri="{BB962C8B-B14F-4D97-AF65-F5344CB8AC3E}">
        <p14:creationId xmlns:p14="http://schemas.microsoft.com/office/powerpoint/2010/main" val="19574807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05147BB6-A381-664A-B710-36957C107088}" type="slidenum">
              <a:rPr lang="en-US"/>
              <a:pPr>
                <a:defRPr/>
              </a:pPr>
              <a:t>‹#›</a:t>
            </a:fld>
            <a:endParaRPr lang="en-US"/>
          </a:p>
        </p:txBody>
      </p:sp>
    </p:spTree>
    <p:extLst>
      <p:ext uri="{BB962C8B-B14F-4D97-AF65-F5344CB8AC3E}">
        <p14:creationId xmlns:p14="http://schemas.microsoft.com/office/powerpoint/2010/main" val="2642667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7B36DFAE-2770-8048-A6F3-689C0F4C42BF}" type="slidenum">
              <a:rPr lang="en-US"/>
              <a:pPr>
                <a:defRPr/>
              </a:pPr>
              <a:t>‹#›</a:t>
            </a:fld>
            <a:endParaRPr lang="en-US"/>
          </a:p>
        </p:txBody>
      </p:sp>
    </p:spTree>
    <p:extLst>
      <p:ext uri="{BB962C8B-B14F-4D97-AF65-F5344CB8AC3E}">
        <p14:creationId xmlns:p14="http://schemas.microsoft.com/office/powerpoint/2010/main" val="35942585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0F5D3837-4D13-D845-8CB8-641813B61944}" type="slidenum">
              <a:rPr lang="en-US"/>
              <a:pPr>
                <a:defRPr/>
              </a:pPr>
              <a:t>‹#›</a:t>
            </a:fld>
            <a:endParaRPr lang="en-US"/>
          </a:p>
        </p:txBody>
      </p:sp>
    </p:spTree>
    <p:extLst>
      <p:ext uri="{BB962C8B-B14F-4D97-AF65-F5344CB8AC3E}">
        <p14:creationId xmlns:p14="http://schemas.microsoft.com/office/powerpoint/2010/main" val="15361515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3A61C5A4-9705-7C46-8FAE-343EF0BF469D}" type="slidenum">
              <a:rPr lang="en-US"/>
              <a:pPr>
                <a:defRPr/>
              </a:pPr>
              <a:t>‹#›</a:t>
            </a:fld>
            <a:endParaRPr lang="en-US"/>
          </a:p>
        </p:txBody>
      </p:sp>
    </p:spTree>
    <p:extLst>
      <p:ext uri="{BB962C8B-B14F-4D97-AF65-F5344CB8AC3E}">
        <p14:creationId xmlns:p14="http://schemas.microsoft.com/office/powerpoint/2010/main" val="1564929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6050" name="Rectangle 1026"/>
          <p:cNvSpPr>
            <a:spLocks noGrp="1" noChangeArrowheads="1"/>
          </p:cNvSpPr>
          <p:nvPr>
            <p:ph type="ctrTitle"/>
          </p:nvPr>
        </p:nvSpPr>
        <p:spPr>
          <a:xfrm>
            <a:off x="838200" y="1981200"/>
            <a:ext cx="6553200" cy="990600"/>
          </a:xfrm>
        </p:spPr>
        <p:txBody>
          <a:bodyPr/>
          <a:lstStyle>
            <a:lvl1pPr>
              <a:defRPr sz="4000"/>
            </a:lvl1pPr>
          </a:lstStyle>
          <a:p>
            <a:r>
              <a:rPr lang="en-US"/>
              <a:t>Click to edit Master title style</a:t>
            </a:r>
          </a:p>
        </p:txBody>
      </p:sp>
      <p:sp>
        <p:nvSpPr>
          <p:cNvPr id="386051" name="Rectangle 1027"/>
          <p:cNvSpPr>
            <a:spLocks noGrp="1" noChangeArrowheads="1"/>
          </p:cNvSpPr>
          <p:nvPr>
            <p:ph type="subTitle" idx="1"/>
          </p:nvPr>
        </p:nvSpPr>
        <p:spPr>
          <a:xfrm>
            <a:off x="838200" y="3048000"/>
            <a:ext cx="6553200" cy="1219200"/>
          </a:xfrm>
        </p:spPr>
        <p:txBody>
          <a:bodyPr anchor="ctr"/>
          <a:lstStyle>
            <a:lvl1pPr marL="0" indent="0">
              <a:buFont typeface="Wingdings" pitchFamily="-108"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838200" y="6248400"/>
            <a:ext cx="1905000" cy="457200"/>
          </a:xfrm>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xfrm>
            <a:off x="3505200" y="6248400"/>
            <a:ext cx="2895600" cy="457200"/>
          </a:xfrm>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xfrm>
            <a:off x="7086600" y="6248400"/>
            <a:ext cx="1905000" cy="457200"/>
          </a:xfrm>
        </p:spPr>
        <p:txBody>
          <a:bodyPr/>
          <a:lstStyle>
            <a:lvl1pPr>
              <a:defRPr/>
            </a:lvl1pPr>
          </a:lstStyle>
          <a:p>
            <a:pPr>
              <a:defRPr/>
            </a:pPr>
            <a:fld id="{75177E2C-CB54-4045-B7B7-B71AB7EA8E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617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B61CA131-B6C6-6043-9015-CED182AB56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4330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6611D814-1A51-FF47-9F20-6065B5E55E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457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8.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2.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0.em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3.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3.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17" Type="http://schemas.openxmlformats.org/officeDocument/2006/relationships/image" Target="../media/image4.png"/><Relationship Id="rId2" Type="http://schemas.openxmlformats.org/officeDocument/2006/relationships/slideLayout" Target="../slideLayouts/slideLayout87.xml"/><Relationship Id="rId16" Type="http://schemas.openxmlformats.org/officeDocument/2006/relationships/image" Target="../media/image7.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6.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bwMode="auto">
          <a:xfrm>
            <a:off x="838200" y="381000"/>
            <a:ext cx="7543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27" name="Rectangle 1027"/>
          <p:cNvSpPr>
            <a:spLocks noGrp="1" noChangeArrowheads="1"/>
          </p:cNvSpPr>
          <p:nvPr>
            <p:ph type="body" idx="1"/>
          </p:nvPr>
        </p:nvSpPr>
        <p:spPr bwMode="auto">
          <a:xfrm>
            <a:off x="838200" y="1371600"/>
            <a:ext cx="7543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1028"/>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tx1"/>
                </a:solidFill>
                <a:latin typeface="Arial" pitchFamily="-111" charset="0"/>
                <a:ea typeface="Times New Roman" pitchFamily="-111" charset="0"/>
                <a:cs typeface="Times New Roman" pitchFamily="-111" charset="0"/>
              </a:defRPr>
            </a:lvl1pPr>
          </a:lstStyle>
          <a:p>
            <a:pPr defTabSz="914400" eaLnBrk="0" fontAlgn="base" hangingPunct="0">
              <a:spcBef>
                <a:spcPct val="0"/>
              </a:spcBef>
              <a:spcAft>
                <a:spcPct val="0"/>
              </a:spcAft>
              <a:defRPr/>
            </a:pPr>
            <a:endParaRPr lang="en-US" sz="1400">
              <a:solidFill>
                <a:srgbClr val="FFFFFF"/>
              </a:solidFill>
            </a:endParaRPr>
          </a:p>
        </p:txBody>
      </p:sp>
      <p:sp>
        <p:nvSpPr>
          <p:cNvPr id="385029" name="Rectangle 1029"/>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latin typeface="Arial" pitchFamily="-111" charset="0"/>
                <a:ea typeface="Times New Roman" pitchFamily="-111" charset="0"/>
                <a:cs typeface="Times New Roman" pitchFamily="-111" charset="0"/>
              </a:defRPr>
            </a:lvl1pPr>
          </a:lstStyle>
          <a:p>
            <a:pPr defTabSz="914400" eaLnBrk="0" fontAlgn="base" hangingPunct="0">
              <a:spcBef>
                <a:spcPct val="0"/>
              </a:spcBef>
              <a:spcAft>
                <a:spcPct val="0"/>
              </a:spcAft>
              <a:defRPr/>
            </a:pPr>
            <a:endParaRPr lang="en-US" sz="1400">
              <a:solidFill>
                <a:srgbClr val="FFFFFF"/>
              </a:solidFill>
            </a:endParaRPr>
          </a:p>
        </p:txBody>
      </p:sp>
      <p:sp>
        <p:nvSpPr>
          <p:cNvPr id="385030" name="Rectangle 1030"/>
          <p:cNvSpPr>
            <a:spLocks noGrp="1" noChangeArrowheads="1"/>
          </p:cNvSpPr>
          <p:nvPr>
            <p:ph type="sldNum" sz="quarter" idx="4"/>
          </p:nvPr>
        </p:nvSpPr>
        <p:spPr bwMode="auto">
          <a:xfrm>
            <a:off x="6477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cs typeface="Times New Roman" charset="0"/>
              </a:defRPr>
            </a:lvl1pPr>
          </a:lstStyle>
          <a:p>
            <a:pPr algn="r" defTabSz="914400" eaLnBrk="0" fontAlgn="base" hangingPunct="0">
              <a:spcBef>
                <a:spcPct val="0"/>
              </a:spcBef>
              <a:spcAft>
                <a:spcPct val="0"/>
              </a:spcAft>
              <a:defRPr/>
            </a:pPr>
            <a:fld id="{EB34BEC7-1D4D-9A40-AC40-87224257A5D3}" type="slidenum">
              <a:rPr lang="en-US" sz="1400">
                <a:solidFill>
                  <a:srgbClr val="FFFFFF"/>
                </a:solidFill>
                <a:ea typeface="ＭＳ Ｐゴシック" charset="0"/>
              </a:rPr>
              <a:pPr algn="r" defTabSz="914400" eaLnBrk="0" fontAlgn="base" hangingPunct="0">
                <a:spcBef>
                  <a:spcPct val="0"/>
                </a:spcBef>
                <a:spcAft>
                  <a:spcPct val="0"/>
                </a:spcAft>
                <a:defRPr/>
              </a:pPr>
              <a:t>‹#›</a:t>
            </a:fld>
            <a:endParaRPr lang="en-US" sz="1400">
              <a:solidFill>
                <a:srgbClr val="FFFFFF"/>
              </a:solidFill>
              <a:ea typeface="ＭＳ Ｐゴシック" charset="0"/>
            </a:endParaRPr>
          </a:p>
        </p:txBody>
      </p:sp>
    </p:spTree>
    <p:extLst>
      <p:ext uri="{BB962C8B-B14F-4D97-AF65-F5344CB8AC3E}">
        <p14:creationId xmlns:p14="http://schemas.microsoft.com/office/powerpoint/2010/main" val="3799374123"/>
      </p:ext>
    </p:extLst>
  </p:cSld>
  <p:clrMap bg1="dk2" tx1="lt1" bg2="dk1"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0" fontAlgn="base" hangingPunct="0">
        <a:lnSpc>
          <a:spcPct val="90000"/>
        </a:lnSpc>
        <a:spcBef>
          <a:spcPct val="0"/>
        </a:spcBef>
        <a:spcAft>
          <a:spcPct val="0"/>
        </a:spcAft>
        <a:defRPr sz="42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200">
          <a:solidFill>
            <a:schemeClr val="tx2"/>
          </a:solidFill>
          <a:latin typeface="Arial" pitchFamily="-108" charset="0"/>
        </a:defRPr>
      </a:lvl6pPr>
      <a:lvl7pPr marL="914400" algn="l" rtl="0" eaLnBrk="0" fontAlgn="base" hangingPunct="0">
        <a:lnSpc>
          <a:spcPct val="90000"/>
        </a:lnSpc>
        <a:spcBef>
          <a:spcPct val="0"/>
        </a:spcBef>
        <a:spcAft>
          <a:spcPct val="0"/>
        </a:spcAft>
        <a:defRPr sz="4200">
          <a:solidFill>
            <a:schemeClr val="tx2"/>
          </a:solidFill>
          <a:latin typeface="Arial" pitchFamily="-108" charset="0"/>
        </a:defRPr>
      </a:lvl7pPr>
      <a:lvl8pPr marL="1371600" algn="l" rtl="0" eaLnBrk="0" fontAlgn="base" hangingPunct="0">
        <a:lnSpc>
          <a:spcPct val="90000"/>
        </a:lnSpc>
        <a:spcBef>
          <a:spcPct val="0"/>
        </a:spcBef>
        <a:spcAft>
          <a:spcPct val="0"/>
        </a:spcAft>
        <a:defRPr sz="4200">
          <a:solidFill>
            <a:schemeClr val="tx2"/>
          </a:solidFill>
          <a:latin typeface="Arial" pitchFamily="-108" charset="0"/>
        </a:defRPr>
      </a:lvl8pPr>
      <a:lvl9pPr marL="1828800" algn="l" rtl="0" eaLnBrk="0" fontAlgn="base" hangingPunct="0">
        <a:lnSpc>
          <a:spcPct val="90000"/>
        </a:lnSpc>
        <a:spcBef>
          <a:spcPct val="0"/>
        </a:spcBef>
        <a:spcAft>
          <a:spcPct val="0"/>
        </a:spcAft>
        <a:defRPr sz="4200">
          <a:solidFill>
            <a:schemeClr val="tx2"/>
          </a:solidFill>
          <a:latin typeface="Arial" pitchFamily="-108"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08"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108"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ＭＳ Ｐゴシック" pitchFamily="-108"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ＭＳ Ｐゴシック" pitchFamily="-108" charset="-128"/>
        </a:defRPr>
      </a:lvl5pPr>
      <a:lvl6pPr marL="25146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6pPr>
      <a:lvl7pPr marL="29718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7pPr>
      <a:lvl8pPr marL="34290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8pPr>
      <a:lvl9pPr marL="38862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cs typeface="Times New Roman" charset="0"/>
              </a:defRPr>
            </a:lvl1pPr>
          </a:lstStyle>
          <a:p>
            <a:pPr algn="r" defTabSz="914400" fontAlgn="base">
              <a:spcBef>
                <a:spcPct val="0"/>
              </a:spcBef>
              <a:spcAft>
                <a:spcPct val="0"/>
              </a:spcAft>
              <a:defRPr/>
            </a:pPr>
            <a:fld id="{5C2A49A1-B744-154F-BF70-1B4AA0DC2927}" type="slidenum">
              <a:rPr lang="en-US" sz="1400">
                <a:solidFill>
                  <a:srgbClr val="000000"/>
                </a:solidFill>
                <a:ea typeface="ＭＳ Ｐゴシック" charset="0"/>
              </a:rPr>
              <a:pPr algn="r" defTabSz="914400" fontAlgn="base">
                <a:spcBef>
                  <a:spcPct val="0"/>
                </a:spcBef>
                <a:spcAft>
                  <a:spcPct val="0"/>
                </a:spcAft>
                <a:defRPr/>
              </a:pPr>
              <a:t>‹#›</a:t>
            </a:fld>
            <a:endParaRPr lang="en-US" sz="1400">
              <a:solidFill>
                <a:srgbClr val="000000"/>
              </a:solidFill>
              <a:ea typeface="ＭＳ Ｐゴシック" charset="0"/>
            </a:endParaRPr>
          </a:p>
        </p:txBody>
      </p:sp>
    </p:spTree>
    <p:extLst>
      <p:ext uri="{BB962C8B-B14F-4D97-AF65-F5344CB8AC3E}">
        <p14:creationId xmlns:p14="http://schemas.microsoft.com/office/powerpoint/2010/main" val="9642993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32"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033" name="Group 4"/>
            <p:cNvGrpSpPr>
              <a:grpSpLocks/>
            </p:cNvGrpSpPr>
            <p:nvPr/>
          </p:nvGrpSpPr>
          <p:grpSpPr bwMode="auto">
            <a:xfrm>
              <a:off x="2859" y="4250"/>
              <a:ext cx="2729" cy="41"/>
              <a:chOff x="2859" y="4250"/>
              <a:chExt cx="2729" cy="41"/>
            </a:xfrm>
          </p:grpSpPr>
          <p:sp>
            <p:nvSpPr>
              <p:cNvPr id="1038"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9"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0"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1"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2"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3"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4"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5"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034" name="Rectangle 13"/>
            <p:cNvSpPr>
              <a:spLocks noChangeArrowheads="1"/>
            </p:cNvSpPr>
            <p:nvPr/>
          </p:nvSpPr>
          <p:spPr bwMode="invGray">
            <a:xfrm>
              <a:off x="480" y="480"/>
              <a:ext cx="5279" cy="48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5"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6"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7"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027"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spcBef>
                <a:spcPct val="50000"/>
              </a:spcBef>
              <a:defRPr>
                <a:solidFill>
                  <a:schemeClr val="tx1"/>
                </a:solidFill>
                <a:latin typeface="Times New Roman" pitchFamily="-111" charset="0"/>
                <a:ea typeface="Times New Roman" pitchFamily="-111" charset="0"/>
                <a:cs typeface="Times New Roman" pitchFamily="-111" charset="0"/>
              </a:defRPr>
            </a:lvl1pPr>
          </a:lstStyle>
          <a:p>
            <a:pPr defTabSz="914400" eaLnBrk="0" fontAlgn="base" hangingPunct="0">
              <a:spcAft>
                <a:spcPct val="0"/>
              </a:spcAft>
              <a:defRPr/>
            </a:pPr>
            <a:endParaRPr lang="en-US" sz="1400">
              <a:solidFill>
                <a:srgbClr val="FFFFFF"/>
              </a:solidFill>
            </a:endParaRPr>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a:solidFill>
                  <a:schemeClr val="tx1"/>
                </a:solidFill>
                <a:latin typeface="Times New Roman" pitchFamily="-111" charset="0"/>
                <a:ea typeface="Times New Roman" pitchFamily="-111" charset="0"/>
                <a:cs typeface="Times New Roman" pitchFamily="-111" charset="0"/>
              </a:defRPr>
            </a:lvl1pPr>
          </a:lstStyle>
          <a:p>
            <a:pPr defTabSz="914400" eaLnBrk="0" fontAlgn="base" hangingPunct="0">
              <a:spcAft>
                <a:spcPct val="0"/>
              </a:spcAft>
              <a:defRPr/>
            </a:pPr>
            <a:endParaRPr lang="en-US" sz="1400">
              <a:solidFill>
                <a:srgbClr val="FFFFFF"/>
              </a:solidFill>
            </a:endParaRPr>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a:solidFill>
                  <a:schemeClr val="tx1"/>
                </a:solidFill>
                <a:latin typeface="Times New Roman" charset="0"/>
                <a:cs typeface="Times New Roman" charset="0"/>
              </a:defRPr>
            </a:lvl1pPr>
          </a:lstStyle>
          <a:p>
            <a:pPr algn="r" defTabSz="914400" eaLnBrk="0" fontAlgn="base" hangingPunct="0">
              <a:spcAft>
                <a:spcPct val="0"/>
              </a:spcAft>
              <a:defRPr/>
            </a:pPr>
            <a:fld id="{EE65F3BD-2025-CF4D-9022-D1CF420A00F0}" type="slidenum">
              <a:rPr lang="en-US" sz="1400">
                <a:solidFill>
                  <a:srgbClr val="FFFFFF"/>
                </a:solidFill>
                <a:ea typeface="ＭＳ Ｐゴシック" charset="0"/>
              </a:rPr>
              <a:pPr algn="r" defTabSz="914400" eaLnBrk="0" fontAlgn="base" hangingPunct="0">
                <a:spcAft>
                  <a:spcPct val="0"/>
                </a:spcAft>
                <a:defRPr/>
              </a:pPr>
              <a:t>‹#›</a:t>
            </a:fld>
            <a:endParaRPr lang="en-US" sz="1400">
              <a:solidFill>
                <a:srgbClr val="FFFFFF"/>
              </a:solidFill>
              <a:ea typeface="ＭＳ Ｐゴシック" charset="0"/>
            </a:endParaRPr>
          </a:p>
        </p:txBody>
      </p:sp>
    </p:spTree>
    <p:extLst>
      <p:ext uri="{BB962C8B-B14F-4D97-AF65-F5344CB8AC3E}">
        <p14:creationId xmlns:p14="http://schemas.microsoft.com/office/powerpoint/2010/main" val="1525322400"/>
      </p:ext>
    </p:extLst>
  </p:cSld>
  <p:clrMap bg1="dk2" tx1="lt1" bg2="dk1"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7458" name="Group 1026"/>
          <p:cNvGrpSpPr>
            <a:grpSpLocks/>
          </p:cNvGrpSpPr>
          <p:nvPr/>
        </p:nvGrpSpPr>
        <p:grpSpPr bwMode="auto">
          <a:xfrm>
            <a:off x="0" y="2286000"/>
            <a:ext cx="9144000" cy="3581400"/>
            <a:chOff x="0" y="1968"/>
            <a:chExt cx="5760" cy="2256"/>
          </a:xfrm>
        </p:grpSpPr>
        <p:sp>
          <p:nvSpPr>
            <p:cNvPr id="14746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6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7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8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49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0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1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sp>
          <p:nvSpPr>
            <p:cNvPr id="14752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en-US" sz="1400">
                <a:solidFill>
                  <a:srgbClr val="000000"/>
                </a:solidFill>
                <a:latin typeface="Arial Narrow" charset="0"/>
                <a:cs typeface="Times New Roman" charset="0"/>
              </a:endParaRPr>
            </a:p>
          </p:txBody>
        </p:sp>
      </p:grpSp>
      <p:sp>
        <p:nvSpPr>
          <p:cNvPr id="147459" name="Rectangle 1090"/>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7460" name="Rectangle 1091"/>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544836" name="Rectangle 1092"/>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a:solidFill>
                  <a:srgbClr val="FFFFFF"/>
                </a:solidFill>
                <a:latin typeface="Helvetica" pitchFamily="-111" charset="0"/>
                <a:ea typeface="Osaka" pitchFamily="-111" charset="-128"/>
                <a:cs typeface="Osaka" pitchFamily="-111" charset="-128"/>
              </a:defRPr>
            </a:lvl1pPr>
          </a:lstStyle>
          <a:p>
            <a:pPr>
              <a:defRPr/>
            </a:pPr>
            <a:endParaRPr lang="en-US" altLang="ja-JP"/>
          </a:p>
        </p:txBody>
      </p:sp>
      <p:sp>
        <p:nvSpPr>
          <p:cNvPr id="544837" name="Rectangle 1093"/>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pitchFamily="-111" charset="0"/>
                <a:ea typeface="Osaka" pitchFamily="-111" charset="-128"/>
                <a:cs typeface="Osaka" pitchFamily="-111" charset="-128"/>
              </a:defRPr>
            </a:lvl1pPr>
          </a:lstStyle>
          <a:p>
            <a:pPr>
              <a:defRPr/>
            </a:pPr>
            <a:endParaRPr lang="en-US" altLang="ja-JP"/>
          </a:p>
        </p:txBody>
      </p:sp>
      <p:sp>
        <p:nvSpPr>
          <p:cNvPr id="544838" name="Rectangle 1094"/>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3CDEB587-DAB5-9547-B1D1-C4B995D91E04}" type="slidenum">
              <a:rPr lang="en-US" altLang="ja-JP"/>
              <a:pPr>
                <a:defRPr/>
              </a:pPr>
              <a:t>‹#›</a:t>
            </a:fld>
            <a:endParaRPr lang="en-US" altLang="ja-JP"/>
          </a:p>
        </p:txBody>
      </p:sp>
      <p:pic>
        <p:nvPicPr>
          <p:cNvPr id="147464" name="Picture 1095"/>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36833683"/>
      </p:ext>
    </p:extLst>
  </p:cSld>
  <p:clrMap bg1="dk2" tx1="lt1" bg2="dk1"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223636430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119445429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26978"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2697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26980"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26981"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26982"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26983"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6985"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003300"/>
                </a:solidFill>
                <a:latin typeface="Times New Roman" pitchFamily="-112" charset="0"/>
                <a:ea typeface="+mn-ea"/>
                <a:cs typeface="+mn-cs"/>
              </a:defRPr>
            </a:lvl1pPr>
          </a:lstStyle>
          <a:p>
            <a:pPr defTabSz="914400" eaLnBrk="0" fontAlgn="base" hangingPunct="0">
              <a:spcAft>
                <a:spcPct val="0"/>
              </a:spcAft>
              <a:defRPr/>
            </a:pPr>
            <a:endParaRPr lang="en-US"/>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003300"/>
                </a:solidFill>
                <a:latin typeface="Times New Roman" pitchFamily="-112" charset="0"/>
                <a:ea typeface="+mn-ea"/>
                <a:cs typeface="+mn-cs"/>
              </a:defRPr>
            </a:lvl1pPr>
          </a:lstStyle>
          <a:p>
            <a:pPr defTabSz="914400" eaLnBrk="0" fontAlgn="base" hangingPunct="0">
              <a:spcAft>
                <a:spcPct val="0"/>
              </a:spcAft>
              <a:defRPr/>
            </a:pPr>
            <a:endParaRPr lang="en-US"/>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3300"/>
                </a:solidFill>
                <a:ea typeface="MS PGothic" charset="0"/>
                <a:cs typeface="MS PGothic" charset="0"/>
              </a:defRPr>
            </a:lvl1pPr>
          </a:lstStyle>
          <a:p>
            <a:pPr defTabSz="914400" eaLnBrk="0" fontAlgn="base" hangingPunct="0">
              <a:spcAft>
                <a:spcPct val="0"/>
              </a:spcAft>
              <a:defRPr/>
            </a:pPr>
            <a:fld id="{20040EA3-D65A-4A4E-B9CF-3D6970B61326}" type="slidenum">
              <a:rPr lang="zh-CN" altLang="en-US">
                <a:latin typeface="Times New Roman" charset="0"/>
              </a:rPr>
              <a:pPr defTabSz="914400" eaLnBrk="0" fontAlgn="base" hangingPunct="0">
                <a:spcAft>
                  <a:spcPct val="0"/>
                </a:spcAft>
                <a:defRPr/>
              </a:pPr>
              <a:t>‹#›</a:t>
            </a:fld>
            <a:endParaRPr lang="en-US" altLang="zh-CN">
              <a:latin typeface="Times New Roman" charset="0"/>
            </a:endParaRPr>
          </a:p>
        </p:txBody>
      </p:sp>
    </p:spTree>
    <p:extLst>
      <p:ext uri="{BB962C8B-B14F-4D97-AF65-F5344CB8AC3E}">
        <p14:creationId xmlns:p14="http://schemas.microsoft.com/office/powerpoint/2010/main" val="186276982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3926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107" charset="-52"/>
                <a:ea typeface="+mn-ea"/>
                <a:cs typeface="+mn-cs"/>
              </a:defRPr>
            </a:lvl1pPr>
          </a:lstStyle>
          <a:p>
            <a:pPr defTabSz="914400" fontAlgn="base">
              <a:spcBef>
                <a:spcPct val="0"/>
              </a:spcBef>
              <a:spcAft>
                <a:spcPct val="0"/>
              </a:spcAft>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107" charset="-52"/>
                <a:ea typeface="+mn-ea"/>
                <a:cs typeface="+mn-cs"/>
              </a:defRPr>
            </a:lvl1pPr>
          </a:lstStyle>
          <a:p>
            <a:pPr defTabSz="914400" fontAlgn="base">
              <a:spcBef>
                <a:spcPct val="0"/>
              </a:spcBef>
              <a:spcAft>
                <a:spcPct val="0"/>
              </a:spcAft>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charset="0"/>
                <a:ea typeface="MS PGothic" charset="0"/>
                <a:cs typeface="MS PGothic" charset="0"/>
              </a:defRPr>
            </a:lvl1pPr>
          </a:lstStyle>
          <a:p>
            <a:pPr defTabSz="914400" fontAlgn="base">
              <a:spcBef>
                <a:spcPct val="0"/>
              </a:spcBef>
              <a:spcAft>
                <a:spcPct val="0"/>
              </a:spcAft>
              <a:defRPr/>
            </a:pPr>
            <a:fld id="{EEED4791-0736-394E-BFF9-705FC5E23218}" type="slidenum">
              <a:rPr lang="zh-CN" altLang="en-US"/>
              <a:pPr defTabSz="914400" fontAlgn="base">
                <a:spcBef>
                  <a:spcPct val="0"/>
                </a:spcBef>
                <a:spcAft>
                  <a:spcPct val="0"/>
                </a:spcAft>
                <a:defRPr/>
              </a:pPr>
              <a:t>‹#›</a:t>
            </a:fld>
            <a:endParaRPr lang="en-US" altLang="zh-CN"/>
          </a:p>
        </p:txBody>
      </p:sp>
    </p:spTree>
    <p:extLst>
      <p:ext uri="{BB962C8B-B14F-4D97-AF65-F5344CB8AC3E}">
        <p14:creationId xmlns:p14="http://schemas.microsoft.com/office/powerpoint/2010/main" val="3158935879"/>
      </p:ext>
    </p:extLst>
  </p:cSld>
  <p:clrMap bg1="dk2" tx1="lt1" bg2="dk1"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S PGothic" charset="0"/>
          <a:cs typeface="MS PGothic"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S PGothic" charset="0"/>
          <a:cs typeface="MS PGothic"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A31E5F00-BB11-4A42-9D56-5146592E238E}" type="slidenum">
              <a:rPr lang="zh-CN" altLang="en-US">
                <a:solidFill>
                  <a:srgbClr val="000000"/>
                </a:solidFill>
                <a:latin typeface="Times New Roman" charset="0"/>
              </a:rPr>
              <a:pPr defTabSz="914400" fontAlgn="base">
                <a:spcBef>
                  <a:spcPct val="0"/>
                </a:spcBef>
                <a:spcAft>
                  <a:spcPct val="0"/>
                </a:spcAft>
                <a:defRPr/>
              </a:pPr>
              <a:t>‹#›</a:t>
            </a:fld>
            <a:endParaRPr lang="en-US" altLang="zh-CN">
              <a:solidFill>
                <a:srgbClr val="000000"/>
              </a:solidFill>
              <a:latin typeface="Times New Roman" charset="0"/>
            </a:endParaRPr>
          </a:p>
        </p:txBody>
      </p:sp>
    </p:spTree>
    <p:extLst>
      <p:ext uri="{BB962C8B-B14F-4D97-AF65-F5344CB8AC3E}">
        <p14:creationId xmlns:p14="http://schemas.microsoft.com/office/powerpoint/2010/main" val="13286809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7242175" cy="1981200"/>
            <a:chOff x="0" y="0"/>
            <a:chExt cx="4562" cy="1248"/>
          </a:xfrm>
        </p:grpSpPr>
        <p:sp>
          <p:nvSpPr>
            <p:cNvPr id="143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25609"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143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defRPr>
            </a:lvl1pPr>
          </a:lstStyle>
          <a:p>
            <a:pPr defTabSz="914400" fontAlgn="base">
              <a:spcBef>
                <a:spcPct val="0"/>
              </a:spcBef>
              <a:spcAft>
                <a:spcPct val="0"/>
              </a:spcAft>
              <a:defRPr/>
            </a:pPr>
            <a:fld id="{84A4FCC2-70D9-734B-A604-2E5C4AD8DB17}" type="slidenum">
              <a:rPr lang="en-US">
                <a:latin typeface="Tahoma" charset="0"/>
                <a:ea typeface="ＭＳ Ｐゴシック" charset="0"/>
                <a:cs typeface="ＭＳ Ｐゴシック" charset="0"/>
              </a:rPr>
              <a:pPr defTabSz="914400" fontAlgn="base">
                <a:spcBef>
                  <a:spcPct val="0"/>
                </a:spcBef>
                <a:spcAft>
                  <a:spcPct val="0"/>
                </a:spcAft>
                <a:defRPr/>
              </a:pPr>
              <a:t>‹#›</a:t>
            </a:fld>
            <a:endParaRPr lang="en-US">
              <a:latin typeface="Tahoma" charset="0"/>
              <a:ea typeface="ＭＳ Ｐゴシック" charset="0"/>
              <a:cs typeface="ＭＳ Ｐゴシック" charset="0"/>
            </a:endParaRPr>
          </a:p>
        </p:txBody>
      </p:sp>
    </p:spTree>
    <p:extLst>
      <p:ext uri="{BB962C8B-B14F-4D97-AF65-F5344CB8AC3E}">
        <p14:creationId xmlns:p14="http://schemas.microsoft.com/office/powerpoint/2010/main" val="3164513094"/>
      </p:ext>
    </p:extLst>
  </p:cSld>
  <p:clrMap bg1="dk2" tx1="lt1" bg2="dk1" tx2="lt2" accent1="accent1" accent2="accent2" accent3="accent3" accent4="accent4" accent5="accent5" accent6="accent6" hlink="hlink" folHlink="folHlink"/>
  <p:sldLayoutIdLst>
    <p:sldLayoutId id="2147483942" r:id="rId1"/>
    <p:sldLayoutId id="2147483943" r:id="rId2"/>
    <p:sldLayoutId id="2147483944"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6611"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5"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fld id="{BABB8F32-F51C-2E49-BBC2-C9CD5F26CD71}"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872870418"/>
      </p:ext>
    </p:extLst>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rtl="0" eaLnBrk="0" fontAlgn="base" hangingPunct="0">
        <a:spcBef>
          <a:spcPct val="0"/>
        </a:spcBef>
        <a:spcAft>
          <a:spcPct val="0"/>
        </a:spcAft>
        <a:defRPr sz="4800">
          <a:solidFill>
            <a:schemeClr val="tx1"/>
          </a:solidFill>
          <a:latin typeface="Arial"/>
          <a:ea typeface="+mj-ea"/>
          <a:cs typeface="Arial"/>
        </a:defRPr>
      </a:lvl1pPr>
      <a:lvl2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4"/>
        </a:buBlip>
        <a:defRPr sz="2200">
          <a:solidFill>
            <a:schemeClr val="tx1"/>
          </a:solidFill>
          <a:latin typeface="Arial"/>
          <a:ea typeface="+mn-ea"/>
          <a:cs typeface="Arial"/>
        </a:defRPr>
      </a:lvl1pPr>
      <a:lvl2pPr marL="685800" indent="-336550" algn="l" rtl="0" eaLnBrk="0" fontAlgn="base" hangingPunct="0">
        <a:spcBef>
          <a:spcPts val="600"/>
        </a:spcBef>
        <a:spcAft>
          <a:spcPct val="0"/>
        </a:spcAft>
        <a:buBlip>
          <a:blip r:embed="rId14"/>
        </a:buBlip>
        <a:defRPr sz="2000">
          <a:solidFill>
            <a:schemeClr val="tx1"/>
          </a:solidFill>
          <a:latin typeface="Arial"/>
          <a:ea typeface="+mn-ea"/>
          <a:cs typeface="Arial"/>
        </a:defRPr>
      </a:lvl2pPr>
      <a:lvl3pPr marL="1035050" indent="-349250" algn="l" rtl="0" eaLnBrk="0" fontAlgn="base" hangingPunct="0">
        <a:spcBef>
          <a:spcPts val="600"/>
        </a:spcBef>
        <a:spcAft>
          <a:spcPct val="0"/>
        </a:spcAft>
        <a:buBlip>
          <a:blip r:embed="rId14"/>
        </a:buBlip>
        <a:defRPr>
          <a:solidFill>
            <a:schemeClr val="tx1"/>
          </a:solidFill>
          <a:latin typeface="Arial"/>
          <a:ea typeface="+mn-ea"/>
          <a:cs typeface="Arial"/>
        </a:defRPr>
      </a:lvl3pPr>
      <a:lvl4pPr marL="1371600" indent="-336550" algn="l" rtl="0" eaLnBrk="0" fontAlgn="base" hangingPunct="0">
        <a:spcBef>
          <a:spcPts val="600"/>
        </a:spcBef>
        <a:spcAft>
          <a:spcPct val="0"/>
        </a:spcAft>
        <a:buBlip>
          <a:blip r:embed="rId14"/>
        </a:buBlip>
        <a:defRPr>
          <a:solidFill>
            <a:schemeClr val="tx1"/>
          </a:solidFill>
          <a:latin typeface="Arial"/>
          <a:ea typeface="+mn-ea"/>
          <a:cs typeface="Arial"/>
        </a:defRPr>
      </a:lvl4pPr>
      <a:lvl5pPr marL="1720850" indent="-349250" algn="l" rtl="0" eaLnBrk="0" fontAlgn="base" hangingPunct="0">
        <a:spcBef>
          <a:spcPts val="600"/>
        </a:spcBef>
        <a:spcAft>
          <a:spcPct val="0"/>
        </a:spcAft>
        <a:buBlip>
          <a:blip r:embed="rId14"/>
        </a:buBlip>
        <a:defRPr>
          <a:solidFill>
            <a:schemeClr val="tx1"/>
          </a:solidFill>
          <a:latin typeface="Arial"/>
          <a:ea typeface="+mn-ea"/>
          <a:cs typeface="Arial"/>
        </a:defRPr>
      </a:lvl5pPr>
      <a:lvl6pPr marL="2178050" indent="-349250" algn="l" rtl="0" fontAlgn="base">
        <a:spcBef>
          <a:spcPts val="600"/>
        </a:spcBef>
        <a:spcAft>
          <a:spcPct val="0"/>
        </a:spcAft>
        <a:buBlip>
          <a:blip r:embed="rId14"/>
        </a:buBlip>
        <a:defRPr>
          <a:solidFill>
            <a:schemeClr val="tx1"/>
          </a:solidFill>
          <a:latin typeface="+mn-lt"/>
          <a:ea typeface="+mn-ea"/>
        </a:defRPr>
      </a:lvl6pPr>
      <a:lvl7pPr marL="2635250" indent="-349250" algn="l" rtl="0" fontAlgn="base">
        <a:spcBef>
          <a:spcPts val="600"/>
        </a:spcBef>
        <a:spcAft>
          <a:spcPct val="0"/>
        </a:spcAft>
        <a:buBlip>
          <a:blip r:embed="rId14"/>
        </a:buBlip>
        <a:defRPr>
          <a:solidFill>
            <a:schemeClr val="tx1"/>
          </a:solidFill>
          <a:latin typeface="+mn-lt"/>
          <a:ea typeface="+mn-ea"/>
        </a:defRPr>
      </a:lvl7pPr>
      <a:lvl8pPr marL="3092450" indent="-349250" algn="l" rtl="0" fontAlgn="base">
        <a:spcBef>
          <a:spcPts val="600"/>
        </a:spcBef>
        <a:spcAft>
          <a:spcPct val="0"/>
        </a:spcAft>
        <a:buBlip>
          <a:blip r:embed="rId14"/>
        </a:buBlip>
        <a:defRPr>
          <a:solidFill>
            <a:schemeClr val="tx1"/>
          </a:solidFill>
          <a:latin typeface="+mn-lt"/>
          <a:ea typeface="+mn-ea"/>
        </a:defRPr>
      </a:lvl8pPr>
      <a:lvl9pPr marL="3549650" indent="-349250" algn="l" rtl="0" fontAlgn="base">
        <a:spcBef>
          <a:spcPts val="600"/>
        </a:spcBef>
        <a:spcAft>
          <a:spcPct val="0"/>
        </a:spcAft>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8898" name="Picture 6" descr="ticket7R.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rot="1082531">
            <a:off x="5549900" y="1755775"/>
            <a:ext cx="1096963" cy="55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8899" name="Picture 7" descr="ticket8R.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rot="-887743">
            <a:off x="5383213" y="2155825"/>
            <a:ext cx="1096962"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8900" name="Picture 8" descr="42-16393499.pn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516188" y="304800"/>
            <a:ext cx="3427412"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8901"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8902"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11"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12"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fld id="{E90BAA4E-2E2D-8846-B855-7E11021C8FCE}"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26760768"/>
      </p:ext>
    </p:extLst>
  </p:cSld>
  <p:clrMap bg1="dk2" tx1="lt1" bg2="dk1"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7"/>
        </a:buBlip>
        <a:defRPr sz="2200">
          <a:solidFill>
            <a:schemeClr val="tx1"/>
          </a:solidFill>
          <a:latin typeface="+mn-lt"/>
          <a:ea typeface="+mn-ea"/>
          <a:cs typeface="+mn-cs"/>
        </a:defRPr>
      </a:lvl1pPr>
      <a:lvl2pPr marL="685800" indent="-336550" algn="l" rtl="0" eaLnBrk="0" fontAlgn="base" hangingPunct="0">
        <a:spcBef>
          <a:spcPts val="600"/>
        </a:spcBef>
        <a:spcAft>
          <a:spcPct val="0"/>
        </a:spcAft>
        <a:buBlip>
          <a:blip r:embed="rId17"/>
        </a:buBlip>
        <a:defRPr sz="2000">
          <a:solidFill>
            <a:schemeClr val="tx1"/>
          </a:solidFill>
          <a:latin typeface="+mn-lt"/>
          <a:ea typeface="+mn-ea"/>
        </a:defRPr>
      </a:lvl2pPr>
      <a:lvl3pPr marL="1035050" indent="-349250" algn="l" rtl="0" eaLnBrk="0" fontAlgn="base" hangingPunct="0">
        <a:spcBef>
          <a:spcPts val="600"/>
        </a:spcBef>
        <a:spcAft>
          <a:spcPct val="0"/>
        </a:spcAft>
        <a:buBlip>
          <a:blip r:embed="rId17"/>
        </a:buBlip>
        <a:defRPr>
          <a:solidFill>
            <a:schemeClr val="tx1"/>
          </a:solidFill>
          <a:latin typeface="+mn-lt"/>
          <a:ea typeface="+mn-ea"/>
        </a:defRPr>
      </a:lvl3pPr>
      <a:lvl4pPr marL="1371600" indent="-336550" algn="l" rtl="0" eaLnBrk="0" fontAlgn="base" hangingPunct="0">
        <a:spcBef>
          <a:spcPts val="600"/>
        </a:spcBef>
        <a:spcAft>
          <a:spcPct val="0"/>
        </a:spcAft>
        <a:buBlip>
          <a:blip r:embed="rId17"/>
        </a:buBlip>
        <a:defRPr>
          <a:solidFill>
            <a:schemeClr val="tx1"/>
          </a:solidFill>
          <a:latin typeface="+mn-lt"/>
          <a:ea typeface="+mn-ea"/>
        </a:defRPr>
      </a:lvl4pPr>
      <a:lvl5pPr marL="1720850" indent="-349250" algn="l" rtl="0" eaLnBrk="0" fontAlgn="base" hangingPunct="0">
        <a:spcBef>
          <a:spcPts val="600"/>
        </a:spcBef>
        <a:spcAft>
          <a:spcPct val="0"/>
        </a:spcAft>
        <a:buBlip>
          <a:blip r:embed="rId17"/>
        </a:buBlip>
        <a:defRPr>
          <a:solidFill>
            <a:schemeClr val="tx1"/>
          </a:solidFill>
          <a:latin typeface="+mn-lt"/>
          <a:ea typeface="+mn-ea"/>
        </a:defRPr>
      </a:lvl5pPr>
      <a:lvl6pPr marL="2178050" indent="-349250" algn="l" rtl="0" fontAlgn="base">
        <a:spcBef>
          <a:spcPts val="600"/>
        </a:spcBef>
        <a:spcAft>
          <a:spcPct val="0"/>
        </a:spcAft>
        <a:buBlip>
          <a:blip r:embed="rId17"/>
        </a:buBlip>
        <a:defRPr>
          <a:solidFill>
            <a:schemeClr val="tx1"/>
          </a:solidFill>
          <a:latin typeface="+mn-lt"/>
          <a:ea typeface="+mn-ea"/>
        </a:defRPr>
      </a:lvl6pPr>
      <a:lvl7pPr marL="2635250" indent="-349250" algn="l" rtl="0" fontAlgn="base">
        <a:spcBef>
          <a:spcPts val="600"/>
        </a:spcBef>
        <a:spcAft>
          <a:spcPct val="0"/>
        </a:spcAft>
        <a:buBlip>
          <a:blip r:embed="rId17"/>
        </a:buBlip>
        <a:defRPr>
          <a:solidFill>
            <a:schemeClr val="tx1"/>
          </a:solidFill>
          <a:latin typeface="+mn-lt"/>
          <a:ea typeface="+mn-ea"/>
        </a:defRPr>
      </a:lvl7pPr>
      <a:lvl8pPr marL="3092450" indent="-349250" algn="l" rtl="0" fontAlgn="base">
        <a:spcBef>
          <a:spcPts val="600"/>
        </a:spcBef>
        <a:spcAft>
          <a:spcPct val="0"/>
        </a:spcAft>
        <a:buBlip>
          <a:blip r:embed="rId17"/>
        </a:buBlip>
        <a:defRPr>
          <a:solidFill>
            <a:schemeClr val="tx1"/>
          </a:solidFill>
          <a:latin typeface="+mn-lt"/>
          <a:ea typeface="+mn-ea"/>
        </a:defRPr>
      </a:lvl8pPr>
      <a:lvl9pPr marL="3549650" indent="-349250" algn="l" rtl="0" fontAlgn="base">
        <a:spcBef>
          <a:spcPts val="600"/>
        </a:spcBef>
        <a:spcAft>
          <a:spcPct val="0"/>
        </a:spcAft>
        <a:buBlip>
          <a:blip r:embed="rId17"/>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24.jpeg"/><Relationship Id="rId5" Type="http://schemas.openxmlformats.org/officeDocument/2006/relationships/hyperlink" Target="http://images.google.com.sg/imgres?imgurl=members.tripod.com/~speaver/lamb.gif&amp;imgrefurl=http://members.tripod.com/~speaver/easter.html&amp;h=223&amp;w=279&amp;prev=/images?q=Passover+Lamb&amp;svnum=10&amp;hl=en&amp;lr=&amp;ie=UTF-8&amp;oe=UTF-8&amp;sa=G"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6.xml"/><Relationship Id="rId6" Type="http://schemas.openxmlformats.org/officeDocument/2006/relationships/image" Target="../media/image34.jpeg"/><Relationship Id="rId5" Type="http://schemas.openxmlformats.org/officeDocument/2006/relationships/image" Target="../media/image26.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8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www.flickr.com/photos/61056899@N06/575130174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9.xml"/><Relationship Id="rId1" Type="http://schemas.openxmlformats.org/officeDocument/2006/relationships/themeOverride" Target="../theme/themeOverride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9.xml"/><Relationship Id="rId1" Type="http://schemas.openxmlformats.org/officeDocument/2006/relationships/themeOverride" Target="../theme/themeOverride3.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newversenews.blogspot.com/2020/04/passover-in-plague-time.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epitemnein-epitomic.blogspot.com/2010/10/steadfastness-and-rewards-for.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newversenews.blogspot.com/2020/04/passover-in-plague-time.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epitemnein-epitomic.blogspot.com/2013/03/the-resilience-of-all-conquering-faith.html?m=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941887"/>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t>Soteriology: God’s Rescue Program</a:t>
            </a:r>
            <a:r>
              <a:rPr kumimoji="0" lang="en-SG" sz="3200" b="0" i="1" u="none" strike="noStrike" kern="1200" cap="none" spc="0" normalizeH="0" baseline="0" noProof="0" dirty="0">
                <a:ln>
                  <a:noFill/>
                </a:ln>
                <a:solidFill>
                  <a:srgbClr val="FFFFFF"/>
                </a:solidFill>
                <a:effectLst/>
                <a:uLnTx/>
                <a:uFillTx/>
                <a:latin typeface="Arial"/>
                <a:ea typeface="ＭＳ Ｐゴシック" pitchFamily="-108" charset="-128"/>
                <a:cs typeface="Arial"/>
              </a:rPr>
              <a:t> </a:t>
            </a:r>
            <a:endParaRPr kumimoji="0" lang="en-US" sz="32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3813" y="100190"/>
            <a:ext cx="9120187" cy="1011002"/>
          </a:xfrm>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The Inheritance of the Believer</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Jordan Evangelical Theological Seminary</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36600" y="1168401"/>
            <a:ext cx="7512163" cy="4117766"/>
          </a:xfrm>
          <a:prstGeom prst="rect">
            <a:avLst/>
          </a:prstGeom>
        </p:spPr>
      </p:pic>
      <p:sp>
        <p:nvSpPr>
          <p:cNvPr id="7" name="Rectangle 2">
            <a:extLst>
              <a:ext uri="{FF2B5EF4-FFF2-40B4-BE49-F238E27FC236}">
                <a16:creationId xmlns:a16="http://schemas.microsoft.com/office/drawing/2014/main" id="{FBCFA1EE-A9A5-844B-A6BA-518C00F2939C}"/>
              </a:ext>
            </a:extLst>
          </p:cNvPr>
          <p:cNvSpPr txBox="1">
            <a:spLocks noChangeArrowheads="1"/>
          </p:cNvSpPr>
          <p:nvPr/>
        </p:nvSpPr>
        <p:spPr bwMode="auto">
          <a:xfrm>
            <a:off x="14749" y="1301882"/>
            <a:ext cx="9120187" cy="10110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kern="0" dirty="0">
                <a:solidFill>
                  <a:schemeClr val="tx1"/>
                </a:solidFill>
                <a:effectLst/>
                <a:latin typeface="Arial" charset="0"/>
                <a:ea typeface="ＭＳ Ｐゴシック" charset="0"/>
                <a:cs typeface="ＭＳ Ｐゴシック" charset="0"/>
              </a:rPr>
              <a:t>Old Testament Summary</a:t>
            </a:r>
          </a:p>
        </p:txBody>
      </p:sp>
    </p:spTree>
    <p:extLst>
      <p:ext uri="{BB962C8B-B14F-4D97-AF65-F5344CB8AC3E}">
        <p14:creationId xmlns:p14="http://schemas.microsoft.com/office/powerpoint/2010/main" val="10874958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0082"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0083"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0084"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7030"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7031"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7032"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7033" name="Text Box 9"/>
          <p:cNvSpPr txBox="1">
            <a:spLocks noChangeArrowheads="1"/>
          </p:cNvSpPr>
          <p:nvPr/>
        </p:nvSpPr>
        <p:spPr bwMode="auto">
          <a:xfrm>
            <a:off x="381000" y="331788"/>
            <a:ext cx="4046984" cy="452431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The blood will be a sign for you on the houses where you are; and when I see the blood, I will   pass over you. No destructive plague will touch you when  I strike Egypt.</a:t>
            </a: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7034" name="Text Box 10"/>
          <p:cNvSpPr txBox="1">
            <a:spLocks noChangeArrowheads="1"/>
          </p:cNvSpPr>
          <p:nvPr/>
        </p:nvSpPr>
        <p:spPr bwMode="auto">
          <a:xfrm>
            <a:off x="0" y="5943600"/>
            <a:ext cx="45720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Exodus 12:13 (NIV)</a:t>
            </a:r>
          </a:p>
        </p:txBody>
      </p:sp>
      <p:sp>
        <p:nvSpPr>
          <p:cNvPr id="430090" name="Rectangle 13"/>
          <p:cNvSpPr>
            <a:spLocks noGrp="1" noChangeArrowheads="1"/>
          </p:cNvSpPr>
          <p:nvPr>
            <p:ph type="title" idx="4294967295"/>
          </p:nvPr>
        </p:nvSpPr>
        <p:spPr>
          <a:xfrm>
            <a:off x="4572000" y="5791200"/>
            <a:ext cx="4572000" cy="838200"/>
          </a:xfrm>
          <a:solidFill>
            <a:srgbClr val="000000"/>
          </a:solidFill>
        </p:spPr>
        <p:txBody>
          <a:bodyPr/>
          <a:lstStyle/>
          <a:p>
            <a:pPr eaLnBrk="1" hangingPunct="1"/>
            <a:r>
              <a:rPr lang="en-US" altLang="zh-CN" sz="3200" b="1" dirty="0">
                <a:solidFill>
                  <a:schemeClr val="bg1"/>
                </a:solidFill>
                <a:cs typeface="Arial"/>
              </a:rPr>
              <a:t>Passover Protection</a:t>
            </a:r>
          </a:p>
        </p:txBody>
      </p:sp>
    </p:spTree>
    <p:extLst>
      <p:ext uri="{BB962C8B-B14F-4D97-AF65-F5344CB8AC3E}">
        <p14:creationId xmlns:p14="http://schemas.microsoft.com/office/powerpoint/2010/main" val="31372842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257030"/>
                                        </p:tgtEl>
                                        <p:attrNameLst>
                                          <p:attrName>style.visibility</p:attrName>
                                        </p:attrNameLst>
                                      </p:cBhvr>
                                      <p:to>
                                        <p:strVal val="visible"/>
                                      </p:to>
                                    </p:set>
                                    <p:animEffect transition="in" filter="wipe(up)">
                                      <p:cBhvr>
                                        <p:cTn id="7" dur="500"/>
                                        <p:tgtEl>
                                          <p:spTgt spid="257030"/>
                                        </p:tgtEl>
                                      </p:cBhvr>
                                    </p:animEffect>
                                  </p:childTnLst>
                                </p:cTn>
                              </p:par>
                            </p:childTnLst>
                          </p:cTn>
                        </p:par>
                        <p:par>
                          <p:cTn id="8" fill="hold" nodeType="afterGroup">
                            <p:stCondLst>
                              <p:cond delay="3500"/>
                            </p:stCondLst>
                            <p:childTnLst>
                              <p:par>
                                <p:cTn id="9" presetID="22" presetClass="entr" presetSubtype="1" fill="hold" grpId="0" nodeType="afterEffect">
                                  <p:stCondLst>
                                    <p:cond delay="2000"/>
                                  </p:stCondLst>
                                  <p:childTnLst>
                                    <p:set>
                                      <p:cBhvr>
                                        <p:cTn id="10" dur="1" fill="hold">
                                          <p:stCondLst>
                                            <p:cond delay="0"/>
                                          </p:stCondLst>
                                        </p:cTn>
                                        <p:tgtEl>
                                          <p:spTgt spid="257031"/>
                                        </p:tgtEl>
                                        <p:attrNameLst>
                                          <p:attrName>style.visibility</p:attrName>
                                        </p:attrNameLst>
                                      </p:cBhvr>
                                      <p:to>
                                        <p:strVal val="visible"/>
                                      </p:to>
                                    </p:set>
                                    <p:animEffect transition="in" filter="wipe(up)">
                                      <p:cBhvr>
                                        <p:cTn id="11" dur="500"/>
                                        <p:tgtEl>
                                          <p:spTgt spid="257031"/>
                                        </p:tgtEl>
                                      </p:cBhvr>
                                    </p:animEffect>
                                  </p:childTnLst>
                                </p:cTn>
                              </p:par>
                            </p:childTnLst>
                          </p:cTn>
                        </p:par>
                        <p:par>
                          <p:cTn id="12" fill="hold" nodeType="afterGroup">
                            <p:stCondLst>
                              <p:cond delay="6000"/>
                            </p:stCondLst>
                            <p:childTnLst>
                              <p:par>
                                <p:cTn id="13" presetID="22" presetClass="entr" presetSubtype="1" fill="hold" grpId="0" nodeType="afterEffect">
                                  <p:stCondLst>
                                    <p:cond delay="2000"/>
                                  </p:stCondLst>
                                  <p:childTnLst>
                                    <p:set>
                                      <p:cBhvr>
                                        <p:cTn id="14" dur="1" fill="hold">
                                          <p:stCondLst>
                                            <p:cond delay="0"/>
                                          </p:stCondLst>
                                        </p:cTn>
                                        <p:tgtEl>
                                          <p:spTgt spid="257032"/>
                                        </p:tgtEl>
                                        <p:attrNameLst>
                                          <p:attrName>style.visibility</p:attrName>
                                        </p:attrNameLst>
                                      </p:cBhvr>
                                      <p:to>
                                        <p:strVal val="visible"/>
                                      </p:to>
                                    </p:set>
                                    <p:animEffect transition="in" filter="wipe(up)">
                                      <p:cBhvr>
                                        <p:cTn id="15" dur="500"/>
                                        <p:tgtEl>
                                          <p:spTgt spid="257032"/>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257034"/>
                                        </p:tgtEl>
                                        <p:attrNameLst>
                                          <p:attrName>style.visibility</p:attrName>
                                        </p:attrNameLst>
                                      </p:cBhvr>
                                      <p:to>
                                        <p:strVal val="visible"/>
                                      </p:to>
                                    </p:set>
                                    <p:animEffect transition="in" filter="dissolve">
                                      <p:cBhvr>
                                        <p:cTn id="19" dur="500"/>
                                        <p:tgtEl>
                                          <p:spTgt spid="257034"/>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257033"/>
                                        </p:tgtEl>
                                        <p:attrNameLst>
                                          <p:attrName>style.visibility</p:attrName>
                                        </p:attrNameLst>
                                      </p:cBhvr>
                                      <p:to>
                                        <p:strVal val="visible"/>
                                      </p:to>
                                    </p:set>
                                    <p:animEffect transition="in" filter="dissolve">
                                      <p:cBhvr>
                                        <p:cTn id="23" dur="500"/>
                                        <p:tgtEl>
                                          <p:spTgt spid="257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nimBg="1"/>
      <p:bldP spid="257031" grpId="0" animBg="1"/>
      <p:bldP spid="257032" grpId="0" animBg="1"/>
      <p:bldP spid="257033" grpId="0" autoUpdateAnimBg="0"/>
      <p:bldP spid="25703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0"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1"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2132"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2133"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4"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5"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8057" name="Text Box 9"/>
          <p:cNvSpPr txBox="1">
            <a:spLocks noChangeArrowheads="1"/>
          </p:cNvSpPr>
          <p:nvPr/>
        </p:nvSpPr>
        <p:spPr bwMode="auto">
          <a:xfrm>
            <a:off x="251520" y="331788"/>
            <a:ext cx="3888432" cy="403187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By faith he kept the Passover and the sprinkling of blood, so that the destroyer of the firstborn would not touch the firstborn of Israel.</a:t>
            </a: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 </a:t>
            </a:r>
          </a:p>
        </p:txBody>
      </p:sp>
      <p:sp>
        <p:nvSpPr>
          <p:cNvPr id="258058" name="Text Box 10"/>
          <p:cNvSpPr txBox="1">
            <a:spLocks noChangeArrowheads="1"/>
          </p:cNvSpPr>
          <p:nvPr/>
        </p:nvSpPr>
        <p:spPr bwMode="auto">
          <a:xfrm>
            <a:off x="-36512" y="5949280"/>
            <a:ext cx="46482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eaLnBrk="1" hangingPunct="1">
              <a:spcBef>
                <a:spcPct val="50000"/>
              </a:spcBef>
              <a:defRPr sz="2800" b="1">
                <a:solidFill>
                  <a:srgbClr val="FFFFFF"/>
                </a:solidFill>
                <a:latin typeface="Arial"/>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Hebrews 11:28 (NIV)</a:t>
            </a:r>
          </a:p>
        </p:txBody>
      </p:sp>
      <p:sp>
        <p:nvSpPr>
          <p:cNvPr id="432138" name="Rectangle 12"/>
          <p:cNvSpPr>
            <a:spLocks noGrp="1" noChangeArrowheads="1"/>
          </p:cNvSpPr>
          <p:nvPr>
            <p:ph type="title" idx="4294967295"/>
          </p:nvPr>
        </p:nvSpPr>
        <p:spPr>
          <a:xfrm>
            <a:off x="4572000" y="5791200"/>
            <a:ext cx="4572000" cy="762000"/>
          </a:xfrm>
          <a:solidFill>
            <a:srgbClr val="000000"/>
          </a:solidFill>
        </p:spPr>
        <p:txBody>
          <a:bodyPr/>
          <a:lstStyle/>
          <a:p>
            <a:pPr eaLnBrk="1" hangingPunct="1"/>
            <a:r>
              <a:rPr lang="en-US" altLang="zh-CN" sz="3200" b="1" dirty="0">
                <a:solidFill>
                  <a:schemeClr val="bg1"/>
                </a:solidFill>
                <a:cs typeface="Arial"/>
              </a:rPr>
              <a:t>Faith Pictured</a:t>
            </a:r>
          </a:p>
        </p:txBody>
      </p:sp>
    </p:spTree>
    <p:extLst>
      <p:ext uri="{BB962C8B-B14F-4D97-AF65-F5344CB8AC3E}">
        <p14:creationId xmlns:p14="http://schemas.microsoft.com/office/powerpoint/2010/main" val="1466262322"/>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78"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79"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4180"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4181"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82"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83"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9081" name="Text Box 9"/>
          <p:cNvSpPr txBox="1">
            <a:spLocks noChangeArrowheads="1"/>
          </p:cNvSpPr>
          <p:nvPr/>
        </p:nvSpPr>
        <p:spPr bwMode="auto">
          <a:xfrm>
            <a:off x="381000" y="331788"/>
            <a:ext cx="4114800" cy="35394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The next day John saw Jesus coming toward him and said, </a:t>
            </a:r>
            <a:r>
              <a:rPr kumimoji="0" lang="fr-FR"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Look, the Lamb of God, who takes away the sin of the world!</a:t>
            </a:r>
            <a:r>
              <a:rPr kumimoji="0" lang="fr-FR"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mr-IN" altLang="ja-JP" sz="3200" b="1" i="1" u="none" strike="noStrike" kern="1200" cap="none" spc="0" normalizeH="0" baseline="0" noProof="0" dirty="0">
                <a:ln>
                  <a:noFill/>
                </a:ln>
                <a:solidFill>
                  <a:srgbClr val="FFFFFF"/>
                </a:solidFill>
                <a:effectLst/>
                <a:uLnTx/>
                <a:uFillTx/>
                <a:latin typeface="Arial"/>
                <a:ea typeface="ＭＳ Ｐゴシック" charset="0"/>
                <a:cs typeface="Arial"/>
              </a:rPr>
              <a:t>"</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9082" name="Text Box 10"/>
          <p:cNvSpPr txBox="1">
            <a:spLocks noChangeArrowheads="1"/>
          </p:cNvSpPr>
          <p:nvPr/>
        </p:nvSpPr>
        <p:spPr bwMode="auto">
          <a:xfrm>
            <a:off x="0" y="6074132"/>
            <a:ext cx="45720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eaLnBrk="1" hangingPunct="1">
              <a:spcBef>
                <a:spcPct val="50000"/>
              </a:spcBef>
              <a:defRPr sz="2800" b="1">
                <a:solidFill>
                  <a:srgbClr val="FFFFFF"/>
                </a:solidFill>
                <a:latin typeface="Arial"/>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John 1:29 (NIV)</a:t>
            </a:r>
          </a:p>
        </p:txBody>
      </p:sp>
      <p:grpSp>
        <p:nvGrpSpPr>
          <p:cNvPr id="434186" name="Group 11"/>
          <p:cNvGrpSpPr>
            <a:grpSpLocks/>
          </p:cNvGrpSpPr>
          <p:nvPr/>
        </p:nvGrpSpPr>
        <p:grpSpPr bwMode="auto">
          <a:xfrm>
            <a:off x="6899275" y="381000"/>
            <a:ext cx="2244725" cy="3867150"/>
            <a:chOff x="3037" y="674"/>
            <a:chExt cx="1414" cy="2436"/>
          </a:xfrm>
        </p:grpSpPr>
        <p:sp>
          <p:nvSpPr>
            <p:cNvPr id="434188" name="Freeform 12"/>
            <p:cNvSpPr>
              <a:spLocks/>
            </p:cNvSpPr>
            <p:nvPr/>
          </p:nvSpPr>
          <p:spPr bwMode="auto">
            <a:xfrm>
              <a:off x="3607" y="674"/>
              <a:ext cx="274" cy="2436"/>
            </a:xfrm>
            <a:custGeom>
              <a:avLst/>
              <a:gdLst>
                <a:gd name="T0" fmla="*/ 0 w 274"/>
                <a:gd name="T1" fmla="*/ 0 h 2436"/>
                <a:gd name="T2" fmla="*/ 1 w 274"/>
                <a:gd name="T3" fmla="*/ 2436 h 2436"/>
                <a:gd name="T4" fmla="*/ 274 w 274"/>
                <a:gd name="T5" fmla="*/ 2436 h 2436"/>
                <a:gd name="T6" fmla="*/ 274 w 274"/>
                <a:gd name="T7" fmla="*/ 1 h 2436"/>
                <a:gd name="T8" fmla="*/ 1 w 274"/>
                <a:gd name="T9" fmla="*/ 1 h 2436"/>
                <a:gd name="T10" fmla="*/ 1 w 274"/>
                <a:gd name="T11" fmla="*/ 1 h 2436"/>
                <a:gd name="T12" fmla="*/ 0 w 274"/>
                <a:gd name="T13" fmla="*/ 0 h 2436"/>
                <a:gd name="T14" fmla="*/ 0 60000 65536"/>
                <a:gd name="T15" fmla="*/ 0 60000 65536"/>
                <a:gd name="T16" fmla="*/ 0 60000 65536"/>
                <a:gd name="T17" fmla="*/ 0 60000 65536"/>
                <a:gd name="T18" fmla="*/ 0 60000 65536"/>
                <a:gd name="T19" fmla="*/ 0 60000 65536"/>
                <a:gd name="T20" fmla="*/ 0 60000 65536"/>
                <a:gd name="T21" fmla="*/ 0 w 274"/>
                <a:gd name="T22" fmla="*/ 0 h 2436"/>
                <a:gd name="T23" fmla="*/ 274 w 274"/>
                <a:gd name="T24" fmla="*/ 2436 h 2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2436">
                  <a:moveTo>
                    <a:pt x="0" y="0"/>
                  </a:moveTo>
                  <a:lnTo>
                    <a:pt x="1" y="2436"/>
                  </a:lnTo>
                  <a:lnTo>
                    <a:pt x="274" y="2436"/>
                  </a:lnTo>
                  <a:lnTo>
                    <a:pt x="274" y="1"/>
                  </a:lnTo>
                  <a:lnTo>
                    <a:pt x="1" y="1"/>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89" name="Freeform 13"/>
            <p:cNvSpPr>
              <a:spLocks/>
            </p:cNvSpPr>
            <p:nvPr/>
          </p:nvSpPr>
          <p:spPr bwMode="auto">
            <a:xfrm rot="-434653">
              <a:off x="3037" y="1101"/>
              <a:ext cx="1414" cy="251"/>
            </a:xfrm>
            <a:custGeom>
              <a:avLst/>
              <a:gdLst>
                <a:gd name="T0" fmla="*/ 0 w 1414"/>
                <a:gd name="T1" fmla="*/ 0 h 251"/>
                <a:gd name="T2" fmla="*/ 1 w 1414"/>
                <a:gd name="T3" fmla="*/ 251 h 251"/>
                <a:gd name="T4" fmla="*/ 1414 w 1414"/>
                <a:gd name="T5" fmla="*/ 251 h 251"/>
                <a:gd name="T6" fmla="*/ 1414 w 1414"/>
                <a:gd name="T7" fmla="*/ 2 h 251"/>
                <a:gd name="T8" fmla="*/ 1 w 1414"/>
                <a:gd name="T9" fmla="*/ 2 h 251"/>
                <a:gd name="T10" fmla="*/ 1 w 1414"/>
                <a:gd name="T11" fmla="*/ 2 h 251"/>
                <a:gd name="T12" fmla="*/ 0 w 1414"/>
                <a:gd name="T13" fmla="*/ 0 h 251"/>
                <a:gd name="T14" fmla="*/ 0 60000 65536"/>
                <a:gd name="T15" fmla="*/ 0 60000 65536"/>
                <a:gd name="T16" fmla="*/ 0 60000 65536"/>
                <a:gd name="T17" fmla="*/ 0 60000 65536"/>
                <a:gd name="T18" fmla="*/ 0 60000 65536"/>
                <a:gd name="T19" fmla="*/ 0 60000 65536"/>
                <a:gd name="T20" fmla="*/ 0 60000 65536"/>
                <a:gd name="T21" fmla="*/ 0 w 1414"/>
                <a:gd name="T22" fmla="*/ 0 h 251"/>
                <a:gd name="T23" fmla="*/ 1414 w 1414"/>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 h="251">
                  <a:moveTo>
                    <a:pt x="0" y="0"/>
                  </a:moveTo>
                  <a:lnTo>
                    <a:pt x="1" y="251"/>
                  </a:lnTo>
                  <a:lnTo>
                    <a:pt x="1414" y="251"/>
                  </a:lnTo>
                  <a:lnTo>
                    <a:pt x="1414" y="2"/>
                  </a:lnTo>
                  <a:lnTo>
                    <a:pt x="1" y="2"/>
                  </a:lnTo>
                  <a:lnTo>
                    <a:pt x="0"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90" name="Freeform 14"/>
            <p:cNvSpPr>
              <a:spLocks/>
            </p:cNvSpPr>
            <p:nvPr/>
          </p:nvSpPr>
          <p:spPr bwMode="auto">
            <a:xfrm rot="-440840">
              <a:off x="3082" y="1211"/>
              <a:ext cx="508" cy="106"/>
            </a:xfrm>
            <a:custGeom>
              <a:avLst/>
              <a:gdLst>
                <a:gd name="T0" fmla="*/ 0 w 508"/>
                <a:gd name="T1" fmla="*/ 104 h 106"/>
                <a:gd name="T2" fmla="*/ 508 w 508"/>
                <a:gd name="T3" fmla="*/ 106 h 106"/>
                <a:gd name="T4" fmla="*/ 439 w 508"/>
                <a:gd name="T5" fmla="*/ 5 h 106"/>
                <a:gd name="T6" fmla="*/ 397 w 508"/>
                <a:gd name="T7" fmla="*/ 79 h 106"/>
                <a:gd name="T8" fmla="*/ 349 w 508"/>
                <a:gd name="T9" fmla="*/ 0 h 106"/>
                <a:gd name="T10" fmla="*/ 296 w 508"/>
                <a:gd name="T11" fmla="*/ 79 h 106"/>
                <a:gd name="T12" fmla="*/ 265 w 508"/>
                <a:gd name="T13" fmla="*/ 5 h 106"/>
                <a:gd name="T14" fmla="*/ 228 w 508"/>
                <a:gd name="T15" fmla="*/ 74 h 106"/>
                <a:gd name="T16" fmla="*/ 196 w 508"/>
                <a:gd name="T17" fmla="*/ 10 h 106"/>
                <a:gd name="T18" fmla="*/ 165 w 508"/>
                <a:gd name="T19" fmla="*/ 84 h 106"/>
                <a:gd name="T20" fmla="*/ 122 w 508"/>
                <a:gd name="T21" fmla="*/ 5 h 106"/>
                <a:gd name="T22" fmla="*/ 80 w 508"/>
                <a:gd name="T23" fmla="*/ 90 h 106"/>
                <a:gd name="T24" fmla="*/ 43 w 508"/>
                <a:gd name="T25" fmla="*/ 10 h 106"/>
                <a:gd name="T26" fmla="*/ 1 w 508"/>
                <a:gd name="T27" fmla="*/ 106 h 106"/>
                <a:gd name="T28" fmla="*/ 1 w 508"/>
                <a:gd name="T29" fmla="*/ 106 h 106"/>
                <a:gd name="T30" fmla="*/ 0 w 508"/>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
                <a:gd name="T49" fmla="*/ 0 h 106"/>
                <a:gd name="T50" fmla="*/ 508 w 50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 h="106">
                  <a:moveTo>
                    <a:pt x="0" y="104"/>
                  </a:moveTo>
                  <a:lnTo>
                    <a:pt x="508" y="106"/>
                  </a:lnTo>
                  <a:lnTo>
                    <a:pt x="439" y="5"/>
                  </a:lnTo>
                  <a:lnTo>
                    <a:pt x="397" y="79"/>
                  </a:lnTo>
                  <a:lnTo>
                    <a:pt x="349" y="0"/>
                  </a:lnTo>
                  <a:lnTo>
                    <a:pt x="296" y="79"/>
                  </a:lnTo>
                  <a:lnTo>
                    <a:pt x="265" y="5"/>
                  </a:lnTo>
                  <a:lnTo>
                    <a:pt x="228" y="74"/>
                  </a:lnTo>
                  <a:lnTo>
                    <a:pt x="196" y="10"/>
                  </a:lnTo>
                  <a:lnTo>
                    <a:pt x="165" y="84"/>
                  </a:lnTo>
                  <a:lnTo>
                    <a:pt x="122" y="5"/>
                  </a:lnTo>
                  <a:lnTo>
                    <a:pt x="80" y="90"/>
                  </a:lnTo>
                  <a:lnTo>
                    <a:pt x="43" y="10"/>
                  </a:lnTo>
                  <a:lnTo>
                    <a:pt x="1" y="106"/>
                  </a:lnTo>
                  <a:lnTo>
                    <a:pt x="0"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91" name="Freeform 15"/>
            <p:cNvSpPr>
              <a:spLocks/>
            </p:cNvSpPr>
            <p:nvPr/>
          </p:nvSpPr>
          <p:spPr bwMode="auto">
            <a:xfrm rot="-442485">
              <a:off x="3917" y="1211"/>
              <a:ext cx="507" cy="106"/>
            </a:xfrm>
            <a:custGeom>
              <a:avLst/>
              <a:gdLst>
                <a:gd name="T0" fmla="*/ 507 w 507"/>
                <a:gd name="T1" fmla="*/ 104 h 106"/>
                <a:gd name="T2" fmla="*/ 0 w 507"/>
                <a:gd name="T3" fmla="*/ 106 h 106"/>
                <a:gd name="T4" fmla="*/ 69 w 507"/>
                <a:gd name="T5" fmla="*/ 5 h 106"/>
                <a:gd name="T6" fmla="*/ 111 w 507"/>
                <a:gd name="T7" fmla="*/ 79 h 106"/>
                <a:gd name="T8" fmla="*/ 158 w 507"/>
                <a:gd name="T9" fmla="*/ 0 h 106"/>
                <a:gd name="T10" fmla="*/ 195 w 507"/>
                <a:gd name="T11" fmla="*/ 84 h 106"/>
                <a:gd name="T12" fmla="*/ 216 w 507"/>
                <a:gd name="T13" fmla="*/ 10 h 106"/>
                <a:gd name="T14" fmla="*/ 259 w 507"/>
                <a:gd name="T15" fmla="*/ 84 h 106"/>
                <a:gd name="T16" fmla="*/ 301 w 507"/>
                <a:gd name="T17" fmla="*/ 0 h 106"/>
                <a:gd name="T18" fmla="*/ 348 w 507"/>
                <a:gd name="T19" fmla="*/ 84 h 106"/>
                <a:gd name="T20" fmla="*/ 385 w 507"/>
                <a:gd name="T21" fmla="*/ 5 h 106"/>
                <a:gd name="T22" fmla="*/ 427 w 507"/>
                <a:gd name="T23" fmla="*/ 84 h 106"/>
                <a:gd name="T24" fmla="*/ 464 w 507"/>
                <a:gd name="T25" fmla="*/ 10 h 106"/>
                <a:gd name="T26" fmla="*/ 507 w 507"/>
                <a:gd name="T27" fmla="*/ 106 h 106"/>
                <a:gd name="T28" fmla="*/ 507 w 507"/>
                <a:gd name="T29" fmla="*/ 106 h 106"/>
                <a:gd name="T30" fmla="*/ 507 w 507"/>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06"/>
                <a:gd name="T50" fmla="*/ 507 w 507"/>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06">
                  <a:moveTo>
                    <a:pt x="507" y="104"/>
                  </a:moveTo>
                  <a:lnTo>
                    <a:pt x="0" y="106"/>
                  </a:lnTo>
                  <a:lnTo>
                    <a:pt x="69" y="5"/>
                  </a:lnTo>
                  <a:lnTo>
                    <a:pt x="111" y="79"/>
                  </a:lnTo>
                  <a:lnTo>
                    <a:pt x="158" y="0"/>
                  </a:lnTo>
                  <a:lnTo>
                    <a:pt x="195" y="84"/>
                  </a:lnTo>
                  <a:lnTo>
                    <a:pt x="216" y="10"/>
                  </a:lnTo>
                  <a:lnTo>
                    <a:pt x="259" y="84"/>
                  </a:lnTo>
                  <a:lnTo>
                    <a:pt x="301" y="0"/>
                  </a:lnTo>
                  <a:lnTo>
                    <a:pt x="348" y="84"/>
                  </a:lnTo>
                  <a:lnTo>
                    <a:pt x="385" y="5"/>
                  </a:lnTo>
                  <a:lnTo>
                    <a:pt x="427" y="84"/>
                  </a:lnTo>
                  <a:lnTo>
                    <a:pt x="464" y="10"/>
                  </a:lnTo>
                  <a:lnTo>
                    <a:pt x="507" y="106"/>
                  </a:lnTo>
                  <a:lnTo>
                    <a:pt x="507"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92" name="Freeform 16"/>
            <p:cNvSpPr>
              <a:spLocks/>
            </p:cNvSpPr>
            <p:nvPr/>
          </p:nvSpPr>
          <p:spPr bwMode="auto">
            <a:xfrm>
              <a:off x="3646" y="740"/>
              <a:ext cx="192" cy="2314"/>
            </a:xfrm>
            <a:custGeom>
              <a:avLst/>
              <a:gdLst>
                <a:gd name="T0" fmla="*/ 0 w 192"/>
                <a:gd name="T1" fmla="*/ 0 h 2314"/>
                <a:gd name="T2" fmla="*/ 2 w 192"/>
                <a:gd name="T3" fmla="*/ 2314 h 2314"/>
                <a:gd name="T4" fmla="*/ 192 w 192"/>
                <a:gd name="T5" fmla="*/ 2314 h 2314"/>
                <a:gd name="T6" fmla="*/ 33 w 192"/>
                <a:gd name="T7" fmla="*/ 2240 h 2314"/>
                <a:gd name="T8" fmla="*/ 155 w 192"/>
                <a:gd name="T9" fmla="*/ 2161 h 2314"/>
                <a:gd name="T10" fmla="*/ 23 w 192"/>
                <a:gd name="T11" fmla="*/ 2118 h 2314"/>
                <a:gd name="T12" fmla="*/ 155 w 192"/>
                <a:gd name="T13" fmla="*/ 2029 h 2314"/>
                <a:gd name="T14" fmla="*/ 28 w 192"/>
                <a:gd name="T15" fmla="*/ 1955 h 2314"/>
                <a:gd name="T16" fmla="*/ 155 w 192"/>
                <a:gd name="T17" fmla="*/ 1886 h 2314"/>
                <a:gd name="T18" fmla="*/ 39 w 192"/>
                <a:gd name="T19" fmla="*/ 1823 h 2314"/>
                <a:gd name="T20" fmla="*/ 155 w 192"/>
                <a:gd name="T21" fmla="*/ 1749 h 2314"/>
                <a:gd name="T22" fmla="*/ 39 w 192"/>
                <a:gd name="T23" fmla="*/ 1691 h 2314"/>
                <a:gd name="T24" fmla="*/ 155 w 192"/>
                <a:gd name="T25" fmla="*/ 1611 h 2314"/>
                <a:gd name="T26" fmla="*/ 28 w 192"/>
                <a:gd name="T27" fmla="*/ 1553 h 2314"/>
                <a:gd name="T28" fmla="*/ 150 w 192"/>
                <a:gd name="T29" fmla="*/ 1485 h 2314"/>
                <a:gd name="T30" fmla="*/ 33 w 192"/>
                <a:gd name="T31" fmla="*/ 1416 h 2314"/>
                <a:gd name="T32" fmla="*/ 144 w 192"/>
                <a:gd name="T33" fmla="*/ 1337 h 2314"/>
                <a:gd name="T34" fmla="*/ 33 w 192"/>
                <a:gd name="T35" fmla="*/ 1268 h 2314"/>
                <a:gd name="T36" fmla="*/ 171 w 192"/>
                <a:gd name="T37" fmla="*/ 1184 h 2314"/>
                <a:gd name="T38" fmla="*/ 33 w 192"/>
                <a:gd name="T39" fmla="*/ 1136 h 2314"/>
                <a:gd name="T40" fmla="*/ 171 w 192"/>
                <a:gd name="T41" fmla="*/ 1036 h 2314"/>
                <a:gd name="T42" fmla="*/ 39 w 192"/>
                <a:gd name="T43" fmla="*/ 973 h 2314"/>
                <a:gd name="T44" fmla="*/ 171 w 192"/>
                <a:gd name="T45" fmla="*/ 883 h 2314"/>
                <a:gd name="T46" fmla="*/ 33 w 192"/>
                <a:gd name="T47" fmla="*/ 846 h 2314"/>
                <a:gd name="T48" fmla="*/ 171 w 192"/>
                <a:gd name="T49" fmla="*/ 761 h 2314"/>
                <a:gd name="T50" fmla="*/ 39 w 192"/>
                <a:gd name="T51" fmla="*/ 703 h 2314"/>
                <a:gd name="T52" fmla="*/ 160 w 192"/>
                <a:gd name="T53" fmla="*/ 608 h 2314"/>
                <a:gd name="T54" fmla="*/ 28 w 192"/>
                <a:gd name="T55" fmla="*/ 550 h 2314"/>
                <a:gd name="T56" fmla="*/ 171 w 192"/>
                <a:gd name="T57" fmla="*/ 481 h 2314"/>
                <a:gd name="T58" fmla="*/ 39 w 192"/>
                <a:gd name="T59" fmla="*/ 413 h 2314"/>
                <a:gd name="T60" fmla="*/ 171 w 192"/>
                <a:gd name="T61" fmla="*/ 339 h 2314"/>
                <a:gd name="T62" fmla="*/ 44 w 192"/>
                <a:gd name="T63" fmla="*/ 254 h 2314"/>
                <a:gd name="T64" fmla="*/ 176 w 192"/>
                <a:gd name="T65" fmla="*/ 191 h 2314"/>
                <a:gd name="T66" fmla="*/ 49 w 192"/>
                <a:gd name="T67" fmla="*/ 107 h 2314"/>
                <a:gd name="T68" fmla="*/ 192 w 192"/>
                <a:gd name="T69" fmla="*/ 1 h 2314"/>
                <a:gd name="T70" fmla="*/ 2 w 192"/>
                <a:gd name="T71" fmla="*/ 1 h 2314"/>
                <a:gd name="T72" fmla="*/ 2 w 192"/>
                <a:gd name="T73" fmla="*/ 1 h 2314"/>
                <a:gd name="T74" fmla="*/ 0 w 192"/>
                <a:gd name="T75" fmla="*/ 0 h 2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314"/>
                <a:gd name="T116" fmla="*/ 192 w 192"/>
                <a:gd name="T117" fmla="*/ 2314 h 2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314">
                  <a:moveTo>
                    <a:pt x="0" y="0"/>
                  </a:moveTo>
                  <a:lnTo>
                    <a:pt x="2" y="2314"/>
                  </a:lnTo>
                  <a:lnTo>
                    <a:pt x="192" y="2314"/>
                  </a:lnTo>
                  <a:lnTo>
                    <a:pt x="33" y="2240"/>
                  </a:lnTo>
                  <a:lnTo>
                    <a:pt x="155" y="2161"/>
                  </a:lnTo>
                  <a:lnTo>
                    <a:pt x="23" y="2118"/>
                  </a:lnTo>
                  <a:lnTo>
                    <a:pt x="155" y="2029"/>
                  </a:lnTo>
                  <a:lnTo>
                    <a:pt x="28" y="1955"/>
                  </a:lnTo>
                  <a:lnTo>
                    <a:pt x="155" y="1886"/>
                  </a:lnTo>
                  <a:lnTo>
                    <a:pt x="39" y="1823"/>
                  </a:lnTo>
                  <a:lnTo>
                    <a:pt x="155" y="1749"/>
                  </a:lnTo>
                  <a:lnTo>
                    <a:pt x="39" y="1691"/>
                  </a:lnTo>
                  <a:lnTo>
                    <a:pt x="155" y="1611"/>
                  </a:lnTo>
                  <a:lnTo>
                    <a:pt x="28" y="1553"/>
                  </a:lnTo>
                  <a:lnTo>
                    <a:pt x="150" y="1485"/>
                  </a:lnTo>
                  <a:lnTo>
                    <a:pt x="33" y="1416"/>
                  </a:lnTo>
                  <a:lnTo>
                    <a:pt x="144" y="1337"/>
                  </a:lnTo>
                  <a:lnTo>
                    <a:pt x="33" y="1268"/>
                  </a:lnTo>
                  <a:lnTo>
                    <a:pt x="171" y="1184"/>
                  </a:lnTo>
                  <a:lnTo>
                    <a:pt x="33" y="1136"/>
                  </a:lnTo>
                  <a:lnTo>
                    <a:pt x="171" y="1036"/>
                  </a:lnTo>
                  <a:lnTo>
                    <a:pt x="39" y="973"/>
                  </a:lnTo>
                  <a:lnTo>
                    <a:pt x="171" y="883"/>
                  </a:lnTo>
                  <a:lnTo>
                    <a:pt x="33" y="846"/>
                  </a:lnTo>
                  <a:lnTo>
                    <a:pt x="171" y="761"/>
                  </a:lnTo>
                  <a:lnTo>
                    <a:pt x="39" y="703"/>
                  </a:lnTo>
                  <a:lnTo>
                    <a:pt x="160" y="608"/>
                  </a:lnTo>
                  <a:lnTo>
                    <a:pt x="28" y="550"/>
                  </a:lnTo>
                  <a:lnTo>
                    <a:pt x="171" y="481"/>
                  </a:lnTo>
                  <a:lnTo>
                    <a:pt x="39" y="413"/>
                  </a:lnTo>
                  <a:lnTo>
                    <a:pt x="171" y="339"/>
                  </a:lnTo>
                  <a:lnTo>
                    <a:pt x="44" y="254"/>
                  </a:lnTo>
                  <a:lnTo>
                    <a:pt x="176" y="191"/>
                  </a:lnTo>
                  <a:lnTo>
                    <a:pt x="49" y="107"/>
                  </a:lnTo>
                  <a:lnTo>
                    <a:pt x="192" y="1"/>
                  </a:lnTo>
                  <a:lnTo>
                    <a:pt x="2" y="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434187" name="Rectangle 18"/>
          <p:cNvSpPr>
            <a:spLocks noGrp="1" noChangeArrowheads="1"/>
          </p:cNvSpPr>
          <p:nvPr>
            <p:ph type="title" idx="4294967295"/>
          </p:nvPr>
        </p:nvSpPr>
        <p:spPr>
          <a:xfrm>
            <a:off x="4572000" y="5943600"/>
            <a:ext cx="4572000" cy="685800"/>
          </a:xfrm>
          <a:solidFill>
            <a:srgbClr val="000000"/>
          </a:solidFill>
        </p:spPr>
        <p:txBody>
          <a:bodyPr/>
          <a:lstStyle/>
          <a:p>
            <a:pPr eaLnBrk="1" hangingPunct="1"/>
            <a:r>
              <a:rPr lang="en-US" altLang="zh-CN" sz="3200" b="1" dirty="0">
                <a:solidFill>
                  <a:schemeClr val="bg1"/>
                </a:solidFill>
                <a:cs typeface="Arial"/>
              </a:rPr>
              <a:t>The Lamb Pictured</a:t>
            </a:r>
          </a:p>
        </p:txBody>
      </p:sp>
    </p:spTree>
    <p:extLst>
      <p:ext uri="{BB962C8B-B14F-4D97-AF65-F5344CB8AC3E}">
        <p14:creationId xmlns:p14="http://schemas.microsoft.com/office/powerpoint/2010/main" val="29576204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259082"/>
                                        </p:tgtEl>
                                        <p:attrNameLst>
                                          <p:attrName>style.visibility</p:attrName>
                                        </p:attrNameLst>
                                      </p:cBhvr>
                                      <p:to>
                                        <p:strVal val="visible"/>
                                      </p:to>
                                    </p:set>
                                    <p:animEffect transition="in" filter="dissolve">
                                      <p:cBhvr>
                                        <p:cTn id="7" dur="500"/>
                                        <p:tgtEl>
                                          <p:spTgt spid="259082"/>
                                        </p:tgtEl>
                                      </p:cBhvr>
                                    </p:animEffect>
                                  </p:childTnLst>
                                </p:cTn>
                              </p:par>
                            </p:childTnLst>
                          </p:cTn>
                        </p:par>
                        <p:par>
                          <p:cTn id="8" fill="hold" nodeType="afterGroup">
                            <p:stCondLst>
                              <p:cond delay="4500"/>
                            </p:stCondLst>
                            <p:childTnLst>
                              <p:par>
                                <p:cTn id="9" presetID="9" presetClass="entr" presetSubtype="0" fill="hold" grpId="0" nodeType="afterEffect">
                                  <p:stCondLst>
                                    <p:cond delay="2000"/>
                                  </p:stCondLst>
                                  <p:childTnLst>
                                    <p:set>
                                      <p:cBhvr>
                                        <p:cTn id="10" dur="1" fill="hold">
                                          <p:stCondLst>
                                            <p:cond delay="0"/>
                                          </p:stCondLst>
                                        </p:cTn>
                                        <p:tgtEl>
                                          <p:spTgt spid="259081"/>
                                        </p:tgtEl>
                                        <p:attrNameLst>
                                          <p:attrName>style.visibility</p:attrName>
                                        </p:attrNameLst>
                                      </p:cBhvr>
                                      <p:to>
                                        <p:strVal val="visible"/>
                                      </p:to>
                                    </p:set>
                                    <p:animEffect transition="in" filter="dissolve">
                                      <p:cBhvr>
                                        <p:cTn id="11" dur="500"/>
                                        <p:tgtEl>
                                          <p:spTgt spid="259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1" grpId="0" autoUpdateAnimBg="0"/>
      <p:bldP spid="25908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900098" name="Rectangle 2"/>
          <p:cNvSpPr>
            <a:spLocks noGrp="1" noChangeArrowheads="1"/>
          </p:cNvSpPr>
          <p:nvPr>
            <p:ph type="ctrTitle"/>
          </p:nvPr>
        </p:nvSpPr>
        <p:spPr>
          <a:xfrm>
            <a:off x="1" y="32226"/>
            <a:ext cx="4572000" cy="6825773"/>
          </a:xfrm>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2. Jesus is our New Exodus who delivers us from sin as our Passover Lamb. </a:t>
            </a:r>
          </a:p>
        </p:txBody>
      </p:sp>
    </p:spTree>
    <p:extLst>
      <p:ext uri="{BB962C8B-B14F-4D97-AF65-F5344CB8AC3E}">
        <p14:creationId xmlns:p14="http://schemas.microsoft.com/office/powerpoint/2010/main" val="339094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3" name="Picture 7"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700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4344556" y="980728"/>
            <a:ext cx="4835956" cy="3168352"/>
          </a:xfrm>
          <a:prstGeom prst="rect">
            <a:avLst/>
          </a:prstGeom>
          <a:solidFill>
            <a:srgbClr val="000000"/>
          </a:solidFill>
          <a:ln>
            <a:noFill/>
          </a:ln>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r-IN"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a:t>
            </a:r>
            <a:r>
              <a:rPr kumimoji="0" lang="en-US"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Look, the Lamb of God, </a:t>
            </a:r>
            <a:br>
              <a:rPr kumimoji="0" lang="en-US"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br>
            <a:r>
              <a:rPr kumimoji="0" lang="en-US" sz="44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who takes away </a:t>
            </a:r>
            <a:br>
              <a:rPr kumimoji="0" lang="en-US" sz="44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br>
            <a:r>
              <a:rPr kumimoji="0" lang="en-US"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the sin of the world!</a:t>
            </a:r>
            <a:r>
              <a:rPr kumimoji="0" lang="mr-IN"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a:t>
            </a:r>
            <a:br>
              <a:rPr kumimoji="0" lang="en-US"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br>
            <a:r>
              <a:rPr kumimoji="0" lang="en-US"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(John 1:29)</a:t>
            </a:r>
          </a:p>
        </p:txBody>
      </p:sp>
      <p:pic>
        <p:nvPicPr>
          <p:cNvPr id="428035" name="Picture 3" descr="John Baptist Look Lamb of Go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4988" y="3644900"/>
            <a:ext cx="4835525"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a:solidFill>
            <a:srgbClr val="0000FF"/>
          </a:solidFill>
        </p:spPr>
        <p:txBody>
          <a:bodyPr/>
          <a:lstStyle/>
          <a:p>
            <a:pPr eaLnBrk="1" hangingPunct="1">
              <a:defRPr/>
            </a:pPr>
            <a:r>
              <a:rPr lang="en-US">
                <a:solidFill>
                  <a:schemeClr val="tx1"/>
                </a:solidFill>
                <a:latin typeface="Arial" charset="0"/>
                <a:cs typeface="ＭＳ Ｐゴシック" charset="0"/>
              </a:rPr>
              <a:t>The Passover Lamb</a:t>
            </a:r>
          </a:p>
        </p:txBody>
      </p:sp>
      <p:pic>
        <p:nvPicPr>
          <p:cNvPr id="428037" name="Picture 11" descr="lamb">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 y="381000"/>
            <a:ext cx="1028700"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8038" name="Picture 1" descr="la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2700" y="1573213"/>
            <a:ext cx="4368800" cy="547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42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26"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27"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6228"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6229"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0"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1"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60105" name="Text Box 9"/>
          <p:cNvSpPr txBox="1">
            <a:spLocks noChangeArrowheads="1"/>
          </p:cNvSpPr>
          <p:nvPr/>
        </p:nvSpPr>
        <p:spPr bwMode="auto">
          <a:xfrm>
            <a:off x="381000" y="331788"/>
            <a:ext cx="4114800" cy="156966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rPr>
              <a:t>For Christ, our Passover lamb, has been sacrificed.</a:t>
            </a:r>
            <a:r>
              <a:rPr kumimoji="0" lang="mr-IN" sz="3200" b="1" i="1" u="none" strike="noStrike" kern="1200" cap="none" spc="0" normalizeH="0" baseline="0" noProof="0" dirty="0">
                <a:ln>
                  <a:noFill/>
                </a:ln>
                <a:solidFill>
                  <a:srgbClr val="FFFFFF"/>
                </a:solidFill>
                <a:effectLst/>
                <a:uLnTx/>
                <a:uFillTx/>
                <a:latin typeface="Arial"/>
                <a:ea typeface="ＭＳ Ｐゴシック" charset="0"/>
                <a:cs typeface="Arial"/>
              </a:rPr>
              <a:t>"</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0106" name="Text Box 10"/>
          <p:cNvSpPr txBox="1">
            <a:spLocks noChangeArrowheads="1"/>
          </p:cNvSpPr>
          <p:nvPr/>
        </p:nvSpPr>
        <p:spPr bwMode="auto">
          <a:xfrm>
            <a:off x="-76200" y="5943600"/>
            <a:ext cx="46482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eaLnBrk="1" hangingPunct="1">
              <a:spcBef>
                <a:spcPct val="50000"/>
              </a:spcBef>
              <a:defRPr sz="2800" b="1">
                <a:solidFill>
                  <a:srgbClr val="FFFFFF"/>
                </a:solidFill>
                <a:latin typeface="Arial"/>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1 Corinthians 5:7 (NIV)</a:t>
            </a:r>
          </a:p>
        </p:txBody>
      </p:sp>
      <p:grpSp>
        <p:nvGrpSpPr>
          <p:cNvPr id="436234" name="Group 11"/>
          <p:cNvGrpSpPr>
            <a:grpSpLocks/>
          </p:cNvGrpSpPr>
          <p:nvPr/>
        </p:nvGrpSpPr>
        <p:grpSpPr bwMode="auto">
          <a:xfrm>
            <a:off x="6899275" y="381000"/>
            <a:ext cx="2244725" cy="3867150"/>
            <a:chOff x="3037" y="674"/>
            <a:chExt cx="1414" cy="2436"/>
          </a:xfrm>
        </p:grpSpPr>
        <p:sp>
          <p:nvSpPr>
            <p:cNvPr id="436236" name="Freeform 12"/>
            <p:cNvSpPr>
              <a:spLocks/>
            </p:cNvSpPr>
            <p:nvPr/>
          </p:nvSpPr>
          <p:spPr bwMode="auto">
            <a:xfrm>
              <a:off x="3607" y="674"/>
              <a:ext cx="274" cy="2436"/>
            </a:xfrm>
            <a:custGeom>
              <a:avLst/>
              <a:gdLst>
                <a:gd name="T0" fmla="*/ 0 w 274"/>
                <a:gd name="T1" fmla="*/ 0 h 2436"/>
                <a:gd name="T2" fmla="*/ 1 w 274"/>
                <a:gd name="T3" fmla="*/ 2436 h 2436"/>
                <a:gd name="T4" fmla="*/ 274 w 274"/>
                <a:gd name="T5" fmla="*/ 2436 h 2436"/>
                <a:gd name="T6" fmla="*/ 274 w 274"/>
                <a:gd name="T7" fmla="*/ 1 h 2436"/>
                <a:gd name="T8" fmla="*/ 1 w 274"/>
                <a:gd name="T9" fmla="*/ 1 h 2436"/>
                <a:gd name="T10" fmla="*/ 1 w 274"/>
                <a:gd name="T11" fmla="*/ 1 h 2436"/>
                <a:gd name="T12" fmla="*/ 0 w 274"/>
                <a:gd name="T13" fmla="*/ 0 h 2436"/>
                <a:gd name="T14" fmla="*/ 0 60000 65536"/>
                <a:gd name="T15" fmla="*/ 0 60000 65536"/>
                <a:gd name="T16" fmla="*/ 0 60000 65536"/>
                <a:gd name="T17" fmla="*/ 0 60000 65536"/>
                <a:gd name="T18" fmla="*/ 0 60000 65536"/>
                <a:gd name="T19" fmla="*/ 0 60000 65536"/>
                <a:gd name="T20" fmla="*/ 0 60000 65536"/>
                <a:gd name="T21" fmla="*/ 0 w 274"/>
                <a:gd name="T22" fmla="*/ 0 h 2436"/>
                <a:gd name="T23" fmla="*/ 274 w 274"/>
                <a:gd name="T24" fmla="*/ 2436 h 2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2436">
                  <a:moveTo>
                    <a:pt x="0" y="0"/>
                  </a:moveTo>
                  <a:lnTo>
                    <a:pt x="1" y="2436"/>
                  </a:lnTo>
                  <a:lnTo>
                    <a:pt x="274" y="2436"/>
                  </a:lnTo>
                  <a:lnTo>
                    <a:pt x="274" y="1"/>
                  </a:lnTo>
                  <a:lnTo>
                    <a:pt x="1" y="1"/>
                  </a:lnTo>
                  <a:lnTo>
                    <a:pt x="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7" name="Freeform 13"/>
            <p:cNvSpPr>
              <a:spLocks/>
            </p:cNvSpPr>
            <p:nvPr/>
          </p:nvSpPr>
          <p:spPr bwMode="auto">
            <a:xfrm rot="-434653">
              <a:off x="3037" y="1101"/>
              <a:ext cx="1414" cy="251"/>
            </a:xfrm>
            <a:custGeom>
              <a:avLst/>
              <a:gdLst>
                <a:gd name="T0" fmla="*/ 0 w 1414"/>
                <a:gd name="T1" fmla="*/ 0 h 251"/>
                <a:gd name="T2" fmla="*/ 1 w 1414"/>
                <a:gd name="T3" fmla="*/ 251 h 251"/>
                <a:gd name="T4" fmla="*/ 1414 w 1414"/>
                <a:gd name="T5" fmla="*/ 251 h 251"/>
                <a:gd name="T6" fmla="*/ 1414 w 1414"/>
                <a:gd name="T7" fmla="*/ 2 h 251"/>
                <a:gd name="T8" fmla="*/ 1 w 1414"/>
                <a:gd name="T9" fmla="*/ 2 h 251"/>
                <a:gd name="T10" fmla="*/ 1 w 1414"/>
                <a:gd name="T11" fmla="*/ 2 h 251"/>
                <a:gd name="T12" fmla="*/ 0 w 1414"/>
                <a:gd name="T13" fmla="*/ 0 h 251"/>
                <a:gd name="T14" fmla="*/ 0 60000 65536"/>
                <a:gd name="T15" fmla="*/ 0 60000 65536"/>
                <a:gd name="T16" fmla="*/ 0 60000 65536"/>
                <a:gd name="T17" fmla="*/ 0 60000 65536"/>
                <a:gd name="T18" fmla="*/ 0 60000 65536"/>
                <a:gd name="T19" fmla="*/ 0 60000 65536"/>
                <a:gd name="T20" fmla="*/ 0 60000 65536"/>
                <a:gd name="T21" fmla="*/ 0 w 1414"/>
                <a:gd name="T22" fmla="*/ 0 h 251"/>
                <a:gd name="T23" fmla="*/ 1414 w 1414"/>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 h="251">
                  <a:moveTo>
                    <a:pt x="0" y="0"/>
                  </a:moveTo>
                  <a:lnTo>
                    <a:pt x="1" y="251"/>
                  </a:lnTo>
                  <a:lnTo>
                    <a:pt x="1414" y="251"/>
                  </a:lnTo>
                  <a:lnTo>
                    <a:pt x="1414" y="2"/>
                  </a:lnTo>
                  <a:lnTo>
                    <a:pt x="1" y="2"/>
                  </a:lnTo>
                  <a:lnTo>
                    <a:pt x="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8" name="Freeform 14"/>
            <p:cNvSpPr>
              <a:spLocks/>
            </p:cNvSpPr>
            <p:nvPr/>
          </p:nvSpPr>
          <p:spPr bwMode="auto">
            <a:xfrm rot="-440840">
              <a:off x="3082" y="1211"/>
              <a:ext cx="508" cy="106"/>
            </a:xfrm>
            <a:custGeom>
              <a:avLst/>
              <a:gdLst>
                <a:gd name="T0" fmla="*/ 0 w 508"/>
                <a:gd name="T1" fmla="*/ 104 h 106"/>
                <a:gd name="T2" fmla="*/ 508 w 508"/>
                <a:gd name="T3" fmla="*/ 106 h 106"/>
                <a:gd name="T4" fmla="*/ 439 w 508"/>
                <a:gd name="T5" fmla="*/ 5 h 106"/>
                <a:gd name="T6" fmla="*/ 397 w 508"/>
                <a:gd name="T7" fmla="*/ 79 h 106"/>
                <a:gd name="T8" fmla="*/ 349 w 508"/>
                <a:gd name="T9" fmla="*/ 0 h 106"/>
                <a:gd name="T10" fmla="*/ 296 w 508"/>
                <a:gd name="T11" fmla="*/ 79 h 106"/>
                <a:gd name="T12" fmla="*/ 265 w 508"/>
                <a:gd name="T13" fmla="*/ 5 h 106"/>
                <a:gd name="T14" fmla="*/ 228 w 508"/>
                <a:gd name="T15" fmla="*/ 74 h 106"/>
                <a:gd name="T16" fmla="*/ 196 w 508"/>
                <a:gd name="T17" fmla="*/ 10 h 106"/>
                <a:gd name="T18" fmla="*/ 165 w 508"/>
                <a:gd name="T19" fmla="*/ 84 h 106"/>
                <a:gd name="T20" fmla="*/ 122 w 508"/>
                <a:gd name="T21" fmla="*/ 5 h 106"/>
                <a:gd name="T22" fmla="*/ 80 w 508"/>
                <a:gd name="T23" fmla="*/ 90 h 106"/>
                <a:gd name="T24" fmla="*/ 43 w 508"/>
                <a:gd name="T25" fmla="*/ 10 h 106"/>
                <a:gd name="T26" fmla="*/ 1 w 508"/>
                <a:gd name="T27" fmla="*/ 106 h 106"/>
                <a:gd name="T28" fmla="*/ 1 w 508"/>
                <a:gd name="T29" fmla="*/ 106 h 106"/>
                <a:gd name="T30" fmla="*/ 0 w 508"/>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
                <a:gd name="T49" fmla="*/ 0 h 106"/>
                <a:gd name="T50" fmla="*/ 508 w 50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 h="106">
                  <a:moveTo>
                    <a:pt x="0" y="104"/>
                  </a:moveTo>
                  <a:lnTo>
                    <a:pt x="508" y="106"/>
                  </a:lnTo>
                  <a:lnTo>
                    <a:pt x="439" y="5"/>
                  </a:lnTo>
                  <a:lnTo>
                    <a:pt x="397" y="79"/>
                  </a:lnTo>
                  <a:lnTo>
                    <a:pt x="349" y="0"/>
                  </a:lnTo>
                  <a:lnTo>
                    <a:pt x="296" y="79"/>
                  </a:lnTo>
                  <a:lnTo>
                    <a:pt x="265" y="5"/>
                  </a:lnTo>
                  <a:lnTo>
                    <a:pt x="228" y="74"/>
                  </a:lnTo>
                  <a:lnTo>
                    <a:pt x="196" y="10"/>
                  </a:lnTo>
                  <a:lnTo>
                    <a:pt x="165" y="84"/>
                  </a:lnTo>
                  <a:lnTo>
                    <a:pt x="122" y="5"/>
                  </a:lnTo>
                  <a:lnTo>
                    <a:pt x="80" y="90"/>
                  </a:lnTo>
                  <a:lnTo>
                    <a:pt x="43" y="10"/>
                  </a:lnTo>
                  <a:lnTo>
                    <a:pt x="1" y="106"/>
                  </a:lnTo>
                  <a:lnTo>
                    <a:pt x="0"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9" name="Freeform 15"/>
            <p:cNvSpPr>
              <a:spLocks/>
            </p:cNvSpPr>
            <p:nvPr/>
          </p:nvSpPr>
          <p:spPr bwMode="auto">
            <a:xfrm rot="-442485">
              <a:off x="3917" y="1211"/>
              <a:ext cx="507" cy="106"/>
            </a:xfrm>
            <a:custGeom>
              <a:avLst/>
              <a:gdLst>
                <a:gd name="T0" fmla="*/ 507 w 507"/>
                <a:gd name="T1" fmla="*/ 104 h 106"/>
                <a:gd name="T2" fmla="*/ 0 w 507"/>
                <a:gd name="T3" fmla="*/ 106 h 106"/>
                <a:gd name="T4" fmla="*/ 69 w 507"/>
                <a:gd name="T5" fmla="*/ 5 h 106"/>
                <a:gd name="T6" fmla="*/ 111 w 507"/>
                <a:gd name="T7" fmla="*/ 79 h 106"/>
                <a:gd name="T8" fmla="*/ 158 w 507"/>
                <a:gd name="T9" fmla="*/ 0 h 106"/>
                <a:gd name="T10" fmla="*/ 195 w 507"/>
                <a:gd name="T11" fmla="*/ 84 h 106"/>
                <a:gd name="T12" fmla="*/ 216 w 507"/>
                <a:gd name="T13" fmla="*/ 10 h 106"/>
                <a:gd name="T14" fmla="*/ 259 w 507"/>
                <a:gd name="T15" fmla="*/ 84 h 106"/>
                <a:gd name="T16" fmla="*/ 301 w 507"/>
                <a:gd name="T17" fmla="*/ 0 h 106"/>
                <a:gd name="T18" fmla="*/ 348 w 507"/>
                <a:gd name="T19" fmla="*/ 84 h 106"/>
                <a:gd name="T20" fmla="*/ 385 w 507"/>
                <a:gd name="T21" fmla="*/ 5 h 106"/>
                <a:gd name="T22" fmla="*/ 427 w 507"/>
                <a:gd name="T23" fmla="*/ 84 h 106"/>
                <a:gd name="T24" fmla="*/ 464 w 507"/>
                <a:gd name="T25" fmla="*/ 10 h 106"/>
                <a:gd name="T26" fmla="*/ 507 w 507"/>
                <a:gd name="T27" fmla="*/ 106 h 106"/>
                <a:gd name="T28" fmla="*/ 507 w 507"/>
                <a:gd name="T29" fmla="*/ 106 h 106"/>
                <a:gd name="T30" fmla="*/ 507 w 507"/>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06"/>
                <a:gd name="T50" fmla="*/ 507 w 507"/>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06">
                  <a:moveTo>
                    <a:pt x="507" y="104"/>
                  </a:moveTo>
                  <a:lnTo>
                    <a:pt x="0" y="106"/>
                  </a:lnTo>
                  <a:lnTo>
                    <a:pt x="69" y="5"/>
                  </a:lnTo>
                  <a:lnTo>
                    <a:pt x="111" y="79"/>
                  </a:lnTo>
                  <a:lnTo>
                    <a:pt x="158" y="0"/>
                  </a:lnTo>
                  <a:lnTo>
                    <a:pt x="195" y="84"/>
                  </a:lnTo>
                  <a:lnTo>
                    <a:pt x="216" y="10"/>
                  </a:lnTo>
                  <a:lnTo>
                    <a:pt x="259" y="84"/>
                  </a:lnTo>
                  <a:lnTo>
                    <a:pt x="301" y="0"/>
                  </a:lnTo>
                  <a:lnTo>
                    <a:pt x="348" y="84"/>
                  </a:lnTo>
                  <a:lnTo>
                    <a:pt x="385" y="5"/>
                  </a:lnTo>
                  <a:lnTo>
                    <a:pt x="427" y="84"/>
                  </a:lnTo>
                  <a:lnTo>
                    <a:pt x="464" y="10"/>
                  </a:lnTo>
                  <a:lnTo>
                    <a:pt x="507" y="106"/>
                  </a:lnTo>
                  <a:lnTo>
                    <a:pt x="507"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40" name="Freeform 16"/>
            <p:cNvSpPr>
              <a:spLocks/>
            </p:cNvSpPr>
            <p:nvPr/>
          </p:nvSpPr>
          <p:spPr bwMode="auto">
            <a:xfrm>
              <a:off x="3646" y="740"/>
              <a:ext cx="192" cy="2314"/>
            </a:xfrm>
            <a:custGeom>
              <a:avLst/>
              <a:gdLst>
                <a:gd name="T0" fmla="*/ 0 w 192"/>
                <a:gd name="T1" fmla="*/ 0 h 2314"/>
                <a:gd name="T2" fmla="*/ 2 w 192"/>
                <a:gd name="T3" fmla="*/ 2314 h 2314"/>
                <a:gd name="T4" fmla="*/ 192 w 192"/>
                <a:gd name="T5" fmla="*/ 2314 h 2314"/>
                <a:gd name="T6" fmla="*/ 33 w 192"/>
                <a:gd name="T7" fmla="*/ 2240 h 2314"/>
                <a:gd name="T8" fmla="*/ 155 w 192"/>
                <a:gd name="T9" fmla="*/ 2161 h 2314"/>
                <a:gd name="T10" fmla="*/ 23 w 192"/>
                <a:gd name="T11" fmla="*/ 2118 h 2314"/>
                <a:gd name="T12" fmla="*/ 155 w 192"/>
                <a:gd name="T13" fmla="*/ 2029 h 2314"/>
                <a:gd name="T14" fmla="*/ 28 w 192"/>
                <a:gd name="T15" fmla="*/ 1955 h 2314"/>
                <a:gd name="T16" fmla="*/ 155 w 192"/>
                <a:gd name="T17" fmla="*/ 1886 h 2314"/>
                <a:gd name="T18" fmla="*/ 39 w 192"/>
                <a:gd name="T19" fmla="*/ 1823 h 2314"/>
                <a:gd name="T20" fmla="*/ 155 w 192"/>
                <a:gd name="T21" fmla="*/ 1749 h 2314"/>
                <a:gd name="T22" fmla="*/ 39 w 192"/>
                <a:gd name="T23" fmla="*/ 1691 h 2314"/>
                <a:gd name="T24" fmla="*/ 155 w 192"/>
                <a:gd name="T25" fmla="*/ 1611 h 2314"/>
                <a:gd name="T26" fmla="*/ 28 w 192"/>
                <a:gd name="T27" fmla="*/ 1553 h 2314"/>
                <a:gd name="T28" fmla="*/ 150 w 192"/>
                <a:gd name="T29" fmla="*/ 1485 h 2314"/>
                <a:gd name="T30" fmla="*/ 33 w 192"/>
                <a:gd name="T31" fmla="*/ 1416 h 2314"/>
                <a:gd name="T32" fmla="*/ 144 w 192"/>
                <a:gd name="T33" fmla="*/ 1337 h 2314"/>
                <a:gd name="T34" fmla="*/ 33 w 192"/>
                <a:gd name="T35" fmla="*/ 1268 h 2314"/>
                <a:gd name="T36" fmla="*/ 171 w 192"/>
                <a:gd name="T37" fmla="*/ 1184 h 2314"/>
                <a:gd name="T38" fmla="*/ 33 w 192"/>
                <a:gd name="T39" fmla="*/ 1136 h 2314"/>
                <a:gd name="T40" fmla="*/ 171 w 192"/>
                <a:gd name="T41" fmla="*/ 1036 h 2314"/>
                <a:gd name="T42" fmla="*/ 39 w 192"/>
                <a:gd name="T43" fmla="*/ 973 h 2314"/>
                <a:gd name="T44" fmla="*/ 171 w 192"/>
                <a:gd name="T45" fmla="*/ 883 h 2314"/>
                <a:gd name="T46" fmla="*/ 33 w 192"/>
                <a:gd name="T47" fmla="*/ 846 h 2314"/>
                <a:gd name="T48" fmla="*/ 171 w 192"/>
                <a:gd name="T49" fmla="*/ 761 h 2314"/>
                <a:gd name="T50" fmla="*/ 39 w 192"/>
                <a:gd name="T51" fmla="*/ 703 h 2314"/>
                <a:gd name="T52" fmla="*/ 160 w 192"/>
                <a:gd name="T53" fmla="*/ 608 h 2314"/>
                <a:gd name="T54" fmla="*/ 28 w 192"/>
                <a:gd name="T55" fmla="*/ 550 h 2314"/>
                <a:gd name="T56" fmla="*/ 171 w 192"/>
                <a:gd name="T57" fmla="*/ 481 h 2314"/>
                <a:gd name="T58" fmla="*/ 39 w 192"/>
                <a:gd name="T59" fmla="*/ 413 h 2314"/>
                <a:gd name="T60" fmla="*/ 171 w 192"/>
                <a:gd name="T61" fmla="*/ 339 h 2314"/>
                <a:gd name="T62" fmla="*/ 44 w 192"/>
                <a:gd name="T63" fmla="*/ 254 h 2314"/>
                <a:gd name="T64" fmla="*/ 176 w 192"/>
                <a:gd name="T65" fmla="*/ 191 h 2314"/>
                <a:gd name="T66" fmla="*/ 49 w 192"/>
                <a:gd name="T67" fmla="*/ 107 h 2314"/>
                <a:gd name="T68" fmla="*/ 192 w 192"/>
                <a:gd name="T69" fmla="*/ 1 h 2314"/>
                <a:gd name="T70" fmla="*/ 2 w 192"/>
                <a:gd name="T71" fmla="*/ 1 h 2314"/>
                <a:gd name="T72" fmla="*/ 2 w 192"/>
                <a:gd name="T73" fmla="*/ 1 h 2314"/>
                <a:gd name="T74" fmla="*/ 0 w 192"/>
                <a:gd name="T75" fmla="*/ 0 h 2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314"/>
                <a:gd name="T116" fmla="*/ 192 w 192"/>
                <a:gd name="T117" fmla="*/ 2314 h 2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314">
                  <a:moveTo>
                    <a:pt x="0" y="0"/>
                  </a:moveTo>
                  <a:lnTo>
                    <a:pt x="2" y="2314"/>
                  </a:lnTo>
                  <a:lnTo>
                    <a:pt x="192" y="2314"/>
                  </a:lnTo>
                  <a:lnTo>
                    <a:pt x="33" y="2240"/>
                  </a:lnTo>
                  <a:lnTo>
                    <a:pt x="155" y="2161"/>
                  </a:lnTo>
                  <a:lnTo>
                    <a:pt x="23" y="2118"/>
                  </a:lnTo>
                  <a:lnTo>
                    <a:pt x="155" y="2029"/>
                  </a:lnTo>
                  <a:lnTo>
                    <a:pt x="28" y="1955"/>
                  </a:lnTo>
                  <a:lnTo>
                    <a:pt x="155" y="1886"/>
                  </a:lnTo>
                  <a:lnTo>
                    <a:pt x="39" y="1823"/>
                  </a:lnTo>
                  <a:lnTo>
                    <a:pt x="155" y="1749"/>
                  </a:lnTo>
                  <a:lnTo>
                    <a:pt x="39" y="1691"/>
                  </a:lnTo>
                  <a:lnTo>
                    <a:pt x="155" y="1611"/>
                  </a:lnTo>
                  <a:lnTo>
                    <a:pt x="28" y="1553"/>
                  </a:lnTo>
                  <a:lnTo>
                    <a:pt x="150" y="1485"/>
                  </a:lnTo>
                  <a:lnTo>
                    <a:pt x="33" y="1416"/>
                  </a:lnTo>
                  <a:lnTo>
                    <a:pt x="144" y="1337"/>
                  </a:lnTo>
                  <a:lnTo>
                    <a:pt x="33" y="1268"/>
                  </a:lnTo>
                  <a:lnTo>
                    <a:pt x="171" y="1184"/>
                  </a:lnTo>
                  <a:lnTo>
                    <a:pt x="33" y="1136"/>
                  </a:lnTo>
                  <a:lnTo>
                    <a:pt x="171" y="1036"/>
                  </a:lnTo>
                  <a:lnTo>
                    <a:pt x="39" y="973"/>
                  </a:lnTo>
                  <a:lnTo>
                    <a:pt x="171" y="883"/>
                  </a:lnTo>
                  <a:lnTo>
                    <a:pt x="33" y="846"/>
                  </a:lnTo>
                  <a:lnTo>
                    <a:pt x="171" y="761"/>
                  </a:lnTo>
                  <a:lnTo>
                    <a:pt x="39" y="703"/>
                  </a:lnTo>
                  <a:lnTo>
                    <a:pt x="160" y="608"/>
                  </a:lnTo>
                  <a:lnTo>
                    <a:pt x="28" y="550"/>
                  </a:lnTo>
                  <a:lnTo>
                    <a:pt x="171" y="481"/>
                  </a:lnTo>
                  <a:lnTo>
                    <a:pt x="39" y="413"/>
                  </a:lnTo>
                  <a:lnTo>
                    <a:pt x="171" y="339"/>
                  </a:lnTo>
                  <a:lnTo>
                    <a:pt x="44" y="254"/>
                  </a:lnTo>
                  <a:lnTo>
                    <a:pt x="176" y="191"/>
                  </a:lnTo>
                  <a:lnTo>
                    <a:pt x="49" y="107"/>
                  </a:lnTo>
                  <a:lnTo>
                    <a:pt x="192" y="1"/>
                  </a:lnTo>
                  <a:lnTo>
                    <a:pt x="2" y="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436235" name="Rectangle 17"/>
          <p:cNvSpPr>
            <a:spLocks noGrp="1" noChangeArrowheads="1"/>
          </p:cNvSpPr>
          <p:nvPr>
            <p:ph type="title" idx="4294967295"/>
          </p:nvPr>
        </p:nvSpPr>
        <p:spPr>
          <a:xfrm>
            <a:off x="4572000" y="5867400"/>
            <a:ext cx="4572000" cy="762000"/>
          </a:xfrm>
          <a:solidFill>
            <a:srgbClr val="000000"/>
          </a:solidFill>
        </p:spPr>
        <p:txBody>
          <a:bodyPr/>
          <a:lstStyle/>
          <a:p>
            <a:pPr eaLnBrk="1" hangingPunct="1"/>
            <a:r>
              <a:rPr lang="en-US" altLang="zh-CN" sz="3200" b="1" dirty="0">
                <a:solidFill>
                  <a:schemeClr val="bg1"/>
                </a:solidFill>
                <a:cs typeface="Arial"/>
              </a:rPr>
              <a:t>The Cross Pictured</a:t>
            </a:r>
          </a:p>
        </p:txBody>
      </p:sp>
    </p:spTree>
    <p:extLst>
      <p:ext uri="{BB962C8B-B14F-4D97-AF65-F5344CB8AC3E}">
        <p14:creationId xmlns:p14="http://schemas.microsoft.com/office/powerpoint/2010/main" val="1845791093"/>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pic>
        <p:nvPicPr>
          <p:cNvPr id="438274" name="Picture 3" descr="OMSSO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1625" y="0"/>
            <a:ext cx="58197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3475" name="Rectangle 4"/>
          <p:cNvSpPr>
            <a:spLocks noGrp="1" noChangeArrowheads="1"/>
          </p:cNvSpPr>
          <p:nvPr>
            <p:ph type="title" idx="4294967295"/>
          </p:nvPr>
        </p:nvSpPr>
        <p:spPr>
          <a:xfrm>
            <a:off x="762000" y="0"/>
            <a:ext cx="7772400" cy="620688"/>
          </a:xfrm>
        </p:spPr>
        <p:txBody>
          <a:bodyPr/>
          <a:lstStyle/>
          <a:p>
            <a:pPr eaLnBrk="1" hangingPunct="1">
              <a:defRPr/>
            </a:pPr>
            <a:r>
              <a:rPr lang="en-US" b="1" dirty="0">
                <a:effectLst>
                  <a:glow rad="152400">
                    <a:srgbClr val="EFE8AD">
                      <a:alpha val="47000"/>
                    </a:srgbClr>
                  </a:glow>
                </a:effectLst>
                <a:cs typeface="Arial"/>
              </a:rPr>
              <a:t>Faith in a Lamb</a:t>
            </a:r>
          </a:p>
        </p:txBody>
      </p:sp>
    </p:spTree>
    <p:extLst>
      <p:ext uri="{BB962C8B-B14F-4D97-AF65-F5344CB8AC3E}">
        <p14:creationId xmlns:p14="http://schemas.microsoft.com/office/powerpoint/2010/main" val="1068967608"/>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1" name="Picture 2" descr="NPSST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33400"/>
            <a:ext cx="92202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2147" name="Rectangle 3"/>
          <p:cNvSpPr>
            <a:spLocks noGrp="1" noChangeArrowheads="1"/>
          </p:cNvSpPr>
          <p:nvPr>
            <p:ph type="title" idx="4294967295"/>
          </p:nvPr>
        </p:nvSpPr>
        <p:spPr>
          <a:effectLst>
            <a:outerShdw blurRad="63500" dist="35921" dir="2700000" algn="ctr" rotWithShape="0">
              <a:srgbClr val="000000">
                <a:alpha val="74998"/>
              </a:srgbClr>
            </a:outerShdw>
          </a:effectLst>
        </p:spPr>
        <p:txBody>
          <a:bodyPr/>
          <a:lstStyle/>
          <a:p>
            <a:pPr eaLnBrk="1" hangingPunct="1">
              <a:defRPr/>
            </a:pPr>
            <a:r>
              <a:rPr lang="mr-IN" altLang="ja-JP" b="1" dirty="0">
                <a:solidFill>
                  <a:schemeClr val="bg1"/>
                </a:solidFill>
                <a:cs typeface="Arial"/>
              </a:rPr>
              <a:t>"</a:t>
            </a:r>
            <a:r>
              <a:rPr lang="en-US" b="1" dirty="0">
                <a:solidFill>
                  <a:schemeClr val="bg1"/>
                </a:solidFill>
                <a:cs typeface="Arial"/>
              </a:rPr>
              <a:t>This is my body…</a:t>
            </a:r>
            <a:r>
              <a:rPr lang="mr-IN" altLang="ja-JP" b="1" dirty="0">
                <a:solidFill>
                  <a:schemeClr val="bg1"/>
                </a:solidFill>
                <a:cs typeface="Arial"/>
              </a:rPr>
              <a:t>"</a:t>
            </a:r>
            <a:endParaRPr lang="en-US" dirty="0">
              <a:cs typeface="Arial"/>
            </a:endParaRPr>
          </a:p>
        </p:txBody>
      </p:sp>
    </p:spTree>
    <p:extLst>
      <p:ext uri="{BB962C8B-B14F-4D97-AF65-F5344CB8AC3E}">
        <p14:creationId xmlns:p14="http://schemas.microsoft.com/office/powerpoint/2010/main" val="1886058705"/>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ath on Cro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3"/>
          <p:cNvSpPr>
            <a:spLocks noGrp="1" noChangeArrowheads="1"/>
          </p:cNvSpPr>
          <p:nvPr>
            <p:ph type="title"/>
          </p:nvPr>
        </p:nvSpPr>
        <p:spPr>
          <a:xfrm>
            <a:off x="76200" y="0"/>
            <a:ext cx="9144000" cy="1600200"/>
          </a:xfrm>
          <a:effectLst>
            <a:outerShdw blurRad="63500" dist="107763" dir="13500000" algn="ctr" rotWithShape="0">
              <a:srgbClr val="000000">
                <a:alpha val="74998"/>
              </a:srgbClr>
            </a:outerShdw>
          </a:effectLst>
        </p:spPr>
        <p:txBody>
          <a:bodyPr/>
          <a:lstStyle/>
          <a:p>
            <a:pPr eaLnBrk="1" hangingPunct="1">
              <a:defRPr/>
            </a:pPr>
            <a:r>
              <a:rPr lang="en-US" sz="4800" b="1" dirty="0">
                <a:latin typeface="Tahoma" charset="0"/>
                <a:ea typeface="ＭＳ Ｐゴシック" charset="0"/>
                <a:cs typeface="ＭＳ Ｐゴシック" charset="0"/>
              </a:rPr>
              <a:t>Jesus</a:t>
            </a:r>
            <a:r>
              <a:rPr lang="fr-FR" altLang="ja-JP" sz="4800" b="1" dirty="0">
                <a:latin typeface="Tahoma" charset="0"/>
                <a:ea typeface="ＭＳ Ｐゴシック" charset="0"/>
                <a:cs typeface="ＭＳ Ｐゴシック" charset="0"/>
              </a:rPr>
              <a:t>'</a:t>
            </a:r>
            <a:r>
              <a:rPr lang="en-US" sz="4800" b="1" dirty="0">
                <a:latin typeface="Tahoma" charset="0"/>
                <a:ea typeface="ＭＳ Ｐゴシック" charset="0"/>
                <a:cs typeface="ＭＳ Ｐゴシック" charset="0"/>
              </a:rPr>
              <a:t> death paid for our sin </a:t>
            </a:r>
            <a:endParaRPr lang="en-US" sz="48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318014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1" descr="angel-of-death-colored-bible-passov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76600" y="0"/>
            <a:ext cx="58674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9794" name="Title 2"/>
          <p:cNvSpPr>
            <a:spLocks noGrp="1"/>
          </p:cNvSpPr>
          <p:nvPr>
            <p:ph type="title" idx="4294967295"/>
          </p:nvPr>
        </p:nvSpPr>
        <p:spPr>
          <a:xfrm>
            <a:off x="152400" y="152400"/>
            <a:ext cx="2971800" cy="6705600"/>
          </a:xfrm>
        </p:spPr>
        <p:txBody>
          <a:bodyPr/>
          <a:lstStyle/>
          <a:p>
            <a:r>
              <a:rPr lang="en-US" sz="4000" b="1">
                <a:solidFill>
                  <a:srgbClr val="FFFFFF"/>
                </a:solidFill>
                <a:latin typeface="Arial" charset="0"/>
                <a:ea typeface="ＭＳ Ｐゴシック" charset="0"/>
                <a:cs typeface="Arial" charset="0"/>
              </a:rPr>
              <a:t>Exodus 12:1-16</a:t>
            </a:r>
            <a:br>
              <a:rPr lang="en-US" sz="4000" b="1">
                <a:solidFill>
                  <a:srgbClr val="FFFFFF"/>
                </a:solidFill>
                <a:latin typeface="Arial" charset="0"/>
                <a:ea typeface="ＭＳ Ｐゴシック" charset="0"/>
                <a:cs typeface="Arial" charset="0"/>
              </a:rPr>
            </a:br>
            <a:br>
              <a:rPr lang="en-US" sz="3600">
                <a:solidFill>
                  <a:srgbClr val="FFFFFF"/>
                </a:solidFill>
                <a:latin typeface="Arial" charset="0"/>
                <a:ea typeface="ＭＳ Ｐゴシック" charset="0"/>
                <a:cs typeface="Arial" charset="0"/>
              </a:rPr>
            </a:br>
            <a:r>
              <a:rPr lang="en-US" sz="3600">
                <a:solidFill>
                  <a:srgbClr val="FFFFFF"/>
                </a:solidFill>
                <a:latin typeface="Arial" charset="0"/>
                <a:ea typeface="ＭＳ Ｐゴシック" charset="0"/>
                <a:cs typeface="Arial" charset="0"/>
              </a:rPr>
              <a:t>The Angel of Death Passed Over Houses with Blood on the Doors</a:t>
            </a:r>
          </a:p>
        </p:txBody>
      </p:sp>
      <p:sp>
        <p:nvSpPr>
          <p:cNvPr id="289795" name="Title 2"/>
          <p:cNvSpPr txBox="1">
            <a:spLocks/>
          </p:cNvSpPr>
          <p:nvPr/>
        </p:nvSpPr>
        <p:spPr bwMode="auto">
          <a:xfrm>
            <a:off x="3347864" y="6021388"/>
            <a:ext cx="5688186" cy="765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800000"/>
                </a:solidFill>
                <a:effectLst/>
                <a:uLnTx/>
                <a:uFillTx/>
                <a:latin typeface="Arial" charset="0"/>
                <a:ea typeface="ＭＳ Ｐゴシック" charset="0"/>
                <a:cs typeface="Arial" charset="0"/>
              </a:rPr>
              <a:t>Thus says the L</a:t>
            </a:r>
            <a:r>
              <a:rPr kumimoji="0" lang="en-US" sz="1600" b="1" i="1" u="none" strike="noStrike" kern="1200" cap="none" spc="0" normalizeH="0" baseline="0" noProof="0">
                <a:ln>
                  <a:noFill/>
                </a:ln>
                <a:solidFill>
                  <a:srgbClr val="800000"/>
                </a:solidFill>
                <a:effectLst/>
                <a:uLnTx/>
                <a:uFillTx/>
                <a:latin typeface="Arial" charset="0"/>
                <a:ea typeface="ＭＳ Ｐゴシック" charset="0"/>
                <a:cs typeface="Arial" charset="0"/>
              </a:rPr>
              <a:t>ORD</a:t>
            </a:r>
            <a:r>
              <a:rPr kumimoji="0" lang="en-US" sz="1800" b="1" i="1" u="none" strike="noStrike" kern="1200" cap="none" spc="0" normalizeH="0" baseline="0" noProof="0">
                <a:ln>
                  <a:noFill/>
                </a:ln>
                <a:solidFill>
                  <a:srgbClr val="800000"/>
                </a:solidFill>
                <a:effectLst/>
                <a:uLnTx/>
                <a:uFillTx/>
                <a:latin typeface="Arial" charset="0"/>
                <a:ea typeface="ＭＳ Ｐゴシック" charset="0"/>
                <a:cs typeface="Arial" charset="0"/>
              </a:rPr>
              <a:t>, "About midnight I will go out in the midst of Egypt" (Exod. 11:4)</a:t>
            </a:r>
            <a:endParaRPr kumimoji="0" lang="en-US" sz="1600" b="1" i="1" u="none" strike="noStrike" kern="1200" cap="none" spc="0" normalizeH="0" baseline="0" noProof="0">
              <a:ln>
                <a:noFill/>
              </a:ln>
              <a:solidFill>
                <a:srgbClr val="8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463218682"/>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2" descr="World Travel 0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8825" y="0"/>
            <a:ext cx="45751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226" name="Picture 3" descr="World Travel 05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5751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012" name="Rectangle 4"/>
          <p:cNvSpPr>
            <a:spLocks noGrp="1" noChangeArrowheads="1"/>
          </p:cNvSpPr>
          <p:nvPr>
            <p:ph type="ctrTitle"/>
          </p:nvPr>
        </p:nvSpPr>
        <p:spPr>
          <a:xfrm>
            <a:off x="0" y="0"/>
            <a:ext cx="9144000" cy="2491991"/>
          </a:xfrm>
        </p:spPr>
        <p:txBody>
          <a:bodyPr/>
          <a:lstStyle/>
          <a:p>
            <a:pPr>
              <a:defRPr/>
            </a:pPr>
            <a:r>
              <a:rPr lang="en-US" sz="4800" dirty="0">
                <a:effectLst>
                  <a:glow rad="228600">
                    <a:schemeClr val="bg1">
                      <a:lumMod val="10000"/>
                    </a:schemeClr>
                  </a:glow>
                </a:effectLst>
                <a:latin typeface="Arial" charset="0"/>
                <a:cs typeface="ＭＳ Ｐゴシック" charset="0"/>
              </a:rPr>
              <a:t>Were the Israelites of the Exodus saved from sin as well as saved from Egypt?</a:t>
            </a:r>
          </a:p>
        </p:txBody>
      </p:sp>
      <p:sp>
        <p:nvSpPr>
          <p:cNvPr id="171013" name="Rectangle 5"/>
          <p:cNvSpPr>
            <a:spLocks noGrp="1" noChangeArrowheads="1"/>
          </p:cNvSpPr>
          <p:nvPr>
            <p:ph type="subTitle" idx="1"/>
          </p:nvPr>
        </p:nvSpPr>
        <p:spPr>
          <a:xfrm>
            <a:off x="457200" y="4038600"/>
            <a:ext cx="4038600" cy="2133600"/>
          </a:xfrm>
        </p:spPr>
        <p:txBody>
          <a:bodyPr anchor="ctr"/>
          <a:lstStyle/>
          <a:p>
            <a:pPr algn="l">
              <a:spcBef>
                <a:spcPct val="0"/>
              </a:spcBef>
              <a:buClrTx/>
              <a:defRPr/>
            </a:pPr>
            <a:r>
              <a:rPr lang="en-US" sz="4800" i="1" dirty="0">
                <a:solidFill>
                  <a:schemeClr val="tx2"/>
                </a:solidFill>
                <a:effectLst>
                  <a:outerShdw blurRad="38100" dist="38100" dir="2700000" algn="tl">
                    <a:srgbClr val="000000"/>
                  </a:outerShdw>
                </a:effectLst>
                <a:latin typeface="Arial" charset="0"/>
                <a:cs typeface="ＭＳ Ｐゴシック" charset="0"/>
              </a:rPr>
              <a:t>Give why you hold your view</a:t>
            </a:r>
          </a:p>
        </p:txBody>
      </p:sp>
    </p:spTree>
    <p:extLst>
      <p:ext uri="{BB962C8B-B14F-4D97-AF65-F5344CB8AC3E}">
        <p14:creationId xmlns:p14="http://schemas.microsoft.com/office/powerpoint/2010/main" val="3763439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5" name="Rectangle 7"/>
          <p:cNvSpPr>
            <a:spLocks noChangeArrowheads="1"/>
          </p:cNvSpPr>
          <p:nvPr/>
        </p:nvSpPr>
        <p:spPr bwMode="auto">
          <a:xfrm>
            <a:off x="1295400" y="0"/>
            <a:ext cx="6553200" cy="6858000"/>
          </a:xfrm>
          <a:prstGeom prst="rect">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pic>
        <p:nvPicPr>
          <p:cNvPr id="263170" name="Picture 2" descr="OMSSO0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6663" y="2133600"/>
            <a:ext cx="2895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317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2133600"/>
            <a:ext cx="2971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396" name="Rectangle 8"/>
          <p:cNvSpPr>
            <a:spLocks noChangeArrowheads="1"/>
          </p:cNvSpPr>
          <p:nvPr/>
        </p:nvSpPr>
        <p:spPr bwMode="auto">
          <a:xfrm>
            <a:off x="779463" y="0"/>
            <a:ext cx="3352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63174" name="Text Box 6"/>
          <p:cNvSpPr txBox="1">
            <a:spLocks noChangeArrowheads="1"/>
          </p:cNvSpPr>
          <p:nvPr/>
        </p:nvSpPr>
        <p:spPr bwMode="auto">
          <a:xfrm>
            <a:off x="1295400" y="76200"/>
            <a:ext cx="2819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What the Exodus is to the Old Testament…</a:t>
            </a:r>
          </a:p>
        </p:txBody>
      </p:sp>
      <p:sp>
        <p:nvSpPr>
          <p:cNvPr id="443398" name="Rectangle 9"/>
          <p:cNvSpPr>
            <a:spLocks noChangeArrowheads="1"/>
          </p:cNvSpPr>
          <p:nvPr/>
        </p:nvSpPr>
        <p:spPr bwMode="auto">
          <a:xfrm>
            <a:off x="4876800" y="0"/>
            <a:ext cx="3352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63178" name="Text Box 10"/>
          <p:cNvSpPr txBox="1">
            <a:spLocks noChangeArrowheads="1"/>
          </p:cNvSpPr>
          <p:nvPr/>
        </p:nvSpPr>
        <p:spPr bwMode="auto">
          <a:xfrm>
            <a:off x="4876800" y="76200"/>
            <a:ext cx="2819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cross of Christ is to the New Testament</a:t>
            </a:r>
          </a:p>
        </p:txBody>
      </p:sp>
      <p:sp>
        <p:nvSpPr>
          <p:cNvPr id="443401" name="Rectangle 12"/>
          <p:cNvSpPr>
            <a:spLocks noGrp="1" noChangeArrowheads="1"/>
          </p:cNvSpPr>
          <p:nvPr>
            <p:ph type="title" idx="4294967295"/>
          </p:nvPr>
        </p:nvSpPr>
        <p:spPr>
          <a:xfrm>
            <a:off x="685800" y="1219200"/>
            <a:ext cx="7772400" cy="1143000"/>
          </a:xfrm>
        </p:spPr>
        <p:txBody>
          <a:bodyPr/>
          <a:lstStyle/>
          <a:p>
            <a:pPr eaLnBrk="1" hangingPunct="1"/>
            <a:r>
              <a:rPr lang="en-US" altLang="zh-CN" b="1" dirty="0">
                <a:solidFill>
                  <a:srgbClr val="FFFFFF"/>
                </a:solidFill>
                <a:latin typeface="Arial" charset="0"/>
              </a:rPr>
              <a:t>The Common Thread</a:t>
            </a:r>
          </a:p>
        </p:txBody>
      </p:sp>
      <p:sp>
        <p:nvSpPr>
          <p:cNvPr id="2" name="TextBox 1">
            <a:extLst>
              <a:ext uri="{FF2B5EF4-FFF2-40B4-BE49-F238E27FC236}">
                <a16:creationId xmlns:a16="http://schemas.microsoft.com/office/drawing/2014/main" id="{D4D0044C-7078-EBC6-564C-BC4012B87308}"/>
              </a:ext>
            </a:extLst>
          </p:cNvPr>
          <p:cNvSpPr txBox="1"/>
          <p:nvPr/>
        </p:nvSpPr>
        <p:spPr>
          <a:xfrm>
            <a:off x="1273534" y="3979902"/>
            <a:ext cx="6530955" cy="1107996"/>
          </a:xfrm>
          <a:prstGeom prst="rect">
            <a:avLst/>
          </a:prstGeom>
          <a:noFill/>
        </p:spPr>
        <p:txBody>
          <a:bodyPr wrap="none" rtlCol="0">
            <a:spAutoFit/>
          </a:bodyPr>
          <a:lstStyle/>
          <a:p>
            <a:pPr algn="ctr"/>
            <a:r>
              <a:rPr lang="en-US" sz="6600" b="1" dirty="0">
                <a:solidFill>
                  <a:schemeClr val="bg1"/>
                </a:solidFill>
                <a:effectLst>
                  <a:glow rad="228600">
                    <a:schemeClr val="accent4">
                      <a:satMod val="175000"/>
                      <a:alpha val="81462"/>
                    </a:schemeClr>
                  </a:glow>
                </a:effectLst>
                <a:latin typeface="Arial" panose="020B0604020202020204" pitchFamily="34" charset="0"/>
                <a:cs typeface="Arial" panose="020B0604020202020204" pitchFamily="34" charset="0"/>
              </a:rPr>
              <a:t>DELIVERANCE!</a:t>
            </a:r>
          </a:p>
        </p:txBody>
      </p:sp>
    </p:spTree>
    <p:extLst>
      <p:ext uri="{BB962C8B-B14F-4D97-AF65-F5344CB8AC3E}">
        <p14:creationId xmlns:p14="http://schemas.microsoft.com/office/powerpoint/2010/main" val="33375057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3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3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3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1" nodeType="clickEffect">
                                  <p:stCondLst>
                                    <p:cond delay="0"/>
                                  </p:stCondLst>
                                  <p:childTnLst>
                                    <p:set>
                                      <p:cBhvr>
                                        <p:cTn id="18" dur="1" fill="hold">
                                          <p:stCondLst>
                                            <p:cond delay="0"/>
                                          </p:stCondLst>
                                        </p:cTn>
                                        <p:tgtEl>
                                          <p:spTgt spid="263175"/>
                                        </p:tgtEl>
                                        <p:attrNameLst>
                                          <p:attrName>style.visibility</p:attrName>
                                        </p:attrNameLst>
                                      </p:cBhvr>
                                      <p:to>
                                        <p:strVal val="visible"/>
                                      </p:to>
                                    </p:set>
                                    <p:animEffect transition="in" filter="checkerboard(across)">
                                      <p:cBhvr>
                                        <p:cTn id="19" dur="500"/>
                                        <p:tgtEl>
                                          <p:spTgt spid="26317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43401"/>
                                        </p:tgtEl>
                                        <p:attrNameLst>
                                          <p:attrName>style.visibility</p:attrName>
                                        </p:attrNameLst>
                                      </p:cBhvr>
                                      <p:to>
                                        <p:strVal val="visible"/>
                                      </p:to>
                                    </p:set>
                                    <p:animEffect transition="in" filter="checkerboard(across)">
                                      <p:cBhvr>
                                        <p:cTn id="22" dur="500"/>
                                        <p:tgtEl>
                                          <p:spTgt spid="44340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1" animBg="1"/>
      <p:bldP spid="263174" grpId="0"/>
      <p:bldP spid="263178" grpId="0"/>
      <p:bldP spid="44340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7" name="Picture 2" descr="OMSSO008"/>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4648200" y="3287713"/>
            <a:ext cx="4495800"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1698" name="Picture 3" descr="Slide1"/>
          <p:cNvPicPr>
            <a:picLocks noChangeAspect="1" noChangeArrowheads="1"/>
          </p:cNvPicPr>
          <p:nvPr/>
        </p:nvPicPr>
        <p:blipFill>
          <a:blip r:embed="rId4">
            <a:lum bright="-24000"/>
            <a:extLst>
              <a:ext uri="{28A0092B-C50C-407E-A947-70E740481C1C}">
                <a14:useLocalDpi xmlns:a14="http://schemas.microsoft.com/office/drawing/2010/main"/>
              </a:ext>
            </a:extLst>
          </a:blip>
          <a:srcRect/>
          <a:stretch>
            <a:fillRect/>
          </a:stretch>
        </p:blipFill>
        <p:spPr bwMode="auto">
          <a:xfrm>
            <a:off x="0" y="3371850"/>
            <a:ext cx="464820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1844" name="Text Box 4"/>
          <p:cNvSpPr txBox="1">
            <a:spLocks noChangeArrowheads="1"/>
          </p:cNvSpPr>
          <p:nvPr/>
        </p:nvSpPr>
        <p:spPr bwMode="auto">
          <a:xfrm>
            <a:off x="1600200" y="6105913"/>
            <a:ext cx="7391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glow rad="228600">
                    <a:srgbClr val="000000"/>
                  </a:glow>
                </a:effectLst>
                <a:uLnTx/>
                <a:uFillTx/>
                <a:latin typeface="Arial"/>
                <a:ea typeface="Arial" pitchFamily="-112" charset="0"/>
                <a:cs typeface="Arial"/>
              </a:rPr>
              <a:t>Colossians 1:13-14 (NIV) </a:t>
            </a:r>
          </a:p>
        </p:txBody>
      </p:sp>
      <p:pic>
        <p:nvPicPr>
          <p:cNvPr id="541700" name="Picture 5" descr="OMSSO083"/>
          <p:cNvPicPr>
            <a:picLocks noChangeAspect="1" noChangeArrowheads="1"/>
          </p:cNvPicPr>
          <p:nvPr/>
        </p:nvPicPr>
        <p:blipFill>
          <a:blip r:embed="rId5">
            <a:lum bright="-24000"/>
            <a:extLst>
              <a:ext uri="{28A0092B-C50C-407E-A947-70E740481C1C}">
                <a14:useLocalDpi xmlns:a14="http://schemas.microsoft.com/office/drawing/2010/main"/>
              </a:ext>
            </a:extLst>
          </a:blip>
          <a:srcRect/>
          <a:stretch>
            <a:fillRect/>
          </a:stretch>
        </p:blipFill>
        <p:spPr bwMode="auto">
          <a:xfrm>
            <a:off x="2514600" y="0"/>
            <a:ext cx="3733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1701" name="Picture 6" descr="Red Sea"/>
          <p:cNvPicPr>
            <a:picLocks noChangeAspect="1" noChangeArrowheads="1"/>
          </p:cNvPicPr>
          <p:nvPr/>
        </p:nvPicPr>
        <p:blipFill>
          <a:blip r:embed="rId6" cstate="screen">
            <a:lum bright="-18000"/>
            <a:extLst>
              <a:ext uri="{28A0092B-C50C-407E-A947-70E740481C1C}">
                <a14:useLocalDpi xmlns:a14="http://schemas.microsoft.com/office/drawing/2010/main"/>
              </a:ext>
            </a:extLst>
          </a:blip>
          <a:srcRect/>
          <a:stretch>
            <a:fillRect/>
          </a:stretch>
        </p:blipFill>
        <p:spPr bwMode="auto">
          <a:xfrm>
            <a:off x="6197600" y="0"/>
            <a:ext cx="294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1702" name="Picture 7" descr="World Travel 051"/>
          <p:cNvPicPr>
            <a:picLocks noChangeAspect="1" noChangeArrowheads="1"/>
          </p:cNvPicPr>
          <p:nvPr/>
        </p:nvPicPr>
        <p:blipFill>
          <a:blip r:embed="rId7">
            <a:lum bright="-24000"/>
            <a:extLst>
              <a:ext uri="{28A0092B-C50C-407E-A947-70E740481C1C}">
                <a14:useLocalDpi xmlns:a14="http://schemas.microsoft.com/office/drawing/2010/main"/>
              </a:ext>
            </a:extLst>
          </a:blip>
          <a:srcRect/>
          <a:stretch>
            <a:fillRect/>
          </a:stretch>
        </p:blipFill>
        <p:spPr bwMode="auto">
          <a:xfrm>
            <a:off x="0" y="0"/>
            <a:ext cx="2744788"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1848" name="Text Box 8"/>
          <p:cNvSpPr txBox="1">
            <a:spLocks noChangeArrowheads="1"/>
          </p:cNvSpPr>
          <p:nvPr/>
        </p:nvSpPr>
        <p:spPr bwMode="auto">
          <a:xfrm>
            <a:off x="762000" y="1981200"/>
            <a:ext cx="7924800" cy="378565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1" u="none" strike="noStrike" kern="1200" cap="none" spc="0" normalizeH="0" baseline="0" noProof="0">
                <a:ln>
                  <a:noFill/>
                </a:ln>
                <a:solidFill>
                  <a:srgbClr val="FFFFFF"/>
                </a:solidFill>
                <a:effectLst>
                  <a:glow rad="228600">
                    <a:srgbClr val="000000"/>
                  </a:glow>
                </a:effectLst>
                <a:uLnTx/>
                <a:uFillTx/>
                <a:latin typeface="Arial"/>
                <a:ea typeface="ＭＳ Ｐゴシック" charset="0"/>
                <a:cs typeface="Arial"/>
              </a:rPr>
              <a:t>"For he has rescued us from the dominion of darkness and brought us into the kingdom of the Son he loves, in whom we have redemption, the forgiveness of sins."</a:t>
            </a:r>
          </a:p>
        </p:txBody>
      </p:sp>
      <p:sp>
        <p:nvSpPr>
          <p:cNvPr id="291850" name="Rectangle 10"/>
          <p:cNvSpPr>
            <a:spLocks noGrp="1" noChangeArrowheads="1"/>
          </p:cNvSpPr>
          <p:nvPr>
            <p:ph type="title" idx="4294967295"/>
          </p:nvPr>
        </p:nvSpPr>
        <p:spPr>
          <a:xfrm>
            <a:off x="0" y="152400"/>
            <a:ext cx="9144000" cy="762000"/>
          </a:xfrm>
          <a:effectLst>
            <a:outerShdw blurRad="63500" dist="53882" dir="2700000" algn="ctr" rotWithShape="0">
              <a:schemeClr val="tx1">
                <a:alpha val="74998"/>
              </a:schemeClr>
            </a:outerShdw>
          </a:effectLst>
        </p:spPr>
        <p:txBody>
          <a:bodyPr anchor="t">
            <a:spAutoFit/>
          </a:bodyPr>
          <a:lstStyle/>
          <a:p>
            <a:pPr eaLnBrk="1" hangingPunct="1">
              <a:spcBef>
                <a:spcPct val="50000"/>
              </a:spcBef>
              <a:defRPr/>
            </a:pPr>
            <a:r>
              <a:rPr lang="en-US" b="1">
                <a:solidFill>
                  <a:schemeClr val="bg1"/>
                </a:solidFill>
                <a:effectLst>
                  <a:glow rad="228600">
                    <a:schemeClr val="tx1"/>
                  </a:glow>
                </a:effectLst>
                <a:ea typeface="ＭＳ Ｐゴシック" pitchFamily="-112" charset="-128"/>
                <a:cs typeface="ＭＳ Ｐゴシック" pitchFamily="-112" charset="-128"/>
              </a:rPr>
              <a:t>The Exodus Pictures Redemption</a:t>
            </a:r>
          </a:p>
        </p:txBody>
      </p:sp>
    </p:spTree>
    <p:extLst>
      <p:ext uri="{BB962C8B-B14F-4D97-AF65-F5344CB8AC3E}">
        <p14:creationId xmlns:p14="http://schemas.microsoft.com/office/powerpoint/2010/main" val="167337648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91848"/>
                                        </p:tgtEl>
                                        <p:attrNameLst>
                                          <p:attrName>style.visibility</p:attrName>
                                        </p:attrNameLst>
                                      </p:cBhvr>
                                      <p:to>
                                        <p:strVal val="visible"/>
                                      </p:to>
                                    </p:set>
                                    <p:animEffect transition="in" filter="dissolve">
                                      <p:cBhvr>
                                        <p:cTn id="7" dur="500"/>
                                        <p:tgtEl>
                                          <p:spTgt spid="29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3" name="Picture 2" descr="bible_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152400"/>
            <a:ext cx="9144000" cy="814430"/>
          </a:xfrm>
          <a:effectLst>
            <a:outerShdw blurRad="63500" dist="35921" dir="2700000" algn="ctr" rotWithShape="0">
              <a:srgbClr val="000000">
                <a:alpha val="74998"/>
              </a:srgbClr>
            </a:outerShdw>
          </a:effectLst>
        </p:spPr>
        <p:txBody>
          <a:bodyPr>
            <a:normAutofit/>
          </a:bodyPr>
          <a:lstStyle/>
          <a:p>
            <a:pPr eaLnBrk="1" hangingPunct="1">
              <a:defRPr/>
            </a:pPr>
            <a:r>
              <a:rPr lang="en-US" sz="4000" b="1" dirty="0">
                <a:effectLst>
                  <a:outerShdw blurRad="38100" dist="38100" dir="2700000" algn="tl">
                    <a:srgbClr val="212121"/>
                  </a:outerShdw>
                </a:effectLst>
                <a:latin typeface="Arial" charset="0"/>
              </a:rPr>
              <a:t>1 Corinthians 10:1-5 </a:t>
            </a:r>
            <a:r>
              <a:rPr lang="en-US" sz="2800" b="1" dirty="0">
                <a:effectLst>
                  <a:outerShdw blurRad="38100" dist="38100" dir="2700000" algn="tl">
                    <a:srgbClr val="212121"/>
                  </a:outerShdw>
                </a:effectLst>
                <a:latin typeface="Arial" charset="0"/>
              </a:rPr>
              <a:t>(NLT)</a:t>
            </a:r>
            <a:endParaRPr lang="en-US" sz="4000" b="1" dirty="0">
              <a:effectLst>
                <a:outerShdw blurRad="38100" dist="38100" dir="2700000" algn="tl">
                  <a:srgbClr val="212121"/>
                </a:outerShdw>
              </a:effectLst>
              <a:latin typeface="Arial" charset="0"/>
            </a:endParaRPr>
          </a:p>
        </p:txBody>
      </p:sp>
      <p:sp>
        <p:nvSpPr>
          <p:cNvPr id="1339396" name="Text Box 4"/>
          <p:cNvSpPr txBox="1">
            <a:spLocks noChangeArrowheads="1"/>
          </p:cNvSpPr>
          <p:nvPr/>
        </p:nvSpPr>
        <p:spPr bwMode="auto">
          <a:xfrm>
            <a:off x="107504" y="1196752"/>
            <a:ext cx="9023920" cy="5447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defPPr>
              <a:defRPr lang="en-US"/>
            </a:defPPr>
            <a:lvl1pPr algn="l" eaLnBrk="1" hangingPunct="1">
              <a:defRPr sz="3200" b="1">
                <a:effectLst>
                  <a:glow rad="190500">
                    <a:schemeClr val="bg2"/>
                  </a:glow>
                </a:effectLst>
                <a:latin typeface="Arial" charset="0"/>
                <a:cs typeface="ＭＳ Ｐゴシック" charset="0"/>
              </a:defRPr>
            </a:lvl1pPr>
          </a:lstStyle>
          <a:p>
            <a:pPr defTabSz="914400" fontAlgn="base">
              <a:spcBef>
                <a:spcPct val="0"/>
              </a:spcBef>
              <a:spcAft>
                <a:spcPct val="0"/>
              </a:spcAft>
              <a:defRPr/>
            </a:pP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"I don</a:t>
            </a:r>
            <a:r>
              <a:rPr kumimoji="0" lang="fr-FR" altLang="ja-JP"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t want you to forget, dear brothers and sisters, about our ancestors in the wilderness long ago. </a:t>
            </a:r>
            <a:r>
              <a:rPr kumimoji="0" lang="en-US" sz="2800" b="1" i="0" u="none" strike="noStrike" kern="1200" cap="none" spc="0" normalizeH="0" baseline="0" noProof="0" dirty="0">
                <a:ln>
                  <a:noFill/>
                </a:ln>
                <a:solidFill>
                  <a:srgbClr val="FFFF00"/>
                </a:solidFill>
                <a:effectLst>
                  <a:glow rad="190500">
                    <a:srgbClr val="212121"/>
                  </a:glow>
                </a:effectLst>
                <a:uLnTx/>
                <a:uFillTx/>
                <a:latin typeface="Arial" charset="0"/>
                <a:ea typeface="ＭＳ Ｐゴシック" charset="0"/>
              </a:rPr>
              <a:t>All</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 of them were guided by a cloud that moved ahead of them, and </a:t>
            </a:r>
            <a:r>
              <a:rPr kumimoji="0" lang="en-US" sz="2800" b="1" i="0" u="none" strike="noStrike" kern="1200" cap="none" spc="0" normalizeH="0" baseline="0" noProof="0" dirty="0">
                <a:ln>
                  <a:noFill/>
                </a:ln>
                <a:solidFill>
                  <a:srgbClr val="FFFF00"/>
                </a:solidFill>
                <a:effectLst>
                  <a:glow rad="190500">
                    <a:srgbClr val="212121"/>
                  </a:glow>
                </a:effectLst>
                <a:uLnTx/>
                <a:uFillTx/>
                <a:latin typeface="Arial" charset="0"/>
                <a:ea typeface="ＭＳ Ｐゴシック" charset="0"/>
              </a:rPr>
              <a:t>all</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 of them walked through the sea on dry ground. </a:t>
            </a:r>
            <a:r>
              <a:rPr kumimoji="0" lang="en-US" sz="2800" b="1" i="0" u="none" strike="noStrike" kern="1200" cap="none" spc="0" normalizeH="0" baseline="30000" noProof="0" dirty="0">
                <a:ln>
                  <a:noFill/>
                </a:ln>
                <a:solidFill>
                  <a:srgbClr val="FFFFFF"/>
                </a:solidFill>
                <a:effectLst>
                  <a:glow rad="190500">
                    <a:srgbClr val="212121"/>
                  </a:glow>
                </a:effectLst>
                <a:uLnTx/>
                <a:uFillTx/>
                <a:latin typeface="Arial" charset="0"/>
                <a:ea typeface="ＭＳ Ｐゴシック" charset="0"/>
              </a:rPr>
              <a:t>2</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In the cloud and in the sea, </a:t>
            </a:r>
            <a:r>
              <a:rPr kumimoji="0" lang="en-US" sz="2800" b="1" i="0" u="none" strike="noStrike" kern="1200" cap="none" spc="0" normalizeH="0" baseline="0" noProof="0" dirty="0">
                <a:ln>
                  <a:noFill/>
                </a:ln>
                <a:solidFill>
                  <a:srgbClr val="FFFF00"/>
                </a:solidFill>
                <a:effectLst>
                  <a:glow rad="190500">
                    <a:srgbClr val="212121"/>
                  </a:glow>
                </a:effectLst>
                <a:uLnTx/>
                <a:uFillTx/>
                <a:latin typeface="Arial" charset="0"/>
                <a:ea typeface="ＭＳ Ｐゴシック" charset="0"/>
              </a:rPr>
              <a:t>all </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of them were baptized as followers of Moses. </a:t>
            </a:r>
            <a:r>
              <a:rPr kumimoji="0" lang="en-US" sz="2800" b="1" i="0" u="none" strike="noStrike" kern="1200" cap="none" spc="0" normalizeH="0" baseline="30000" noProof="0" dirty="0">
                <a:ln>
                  <a:noFill/>
                </a:ln>
                <a:solidFill>
                  <a:srgbClr val="FFFFFF"/>
                </a:solidFill>
                <a:effectLst>
                  <a:glow rad="190500">
                    <a:srgbClr val="212121"/>
                  </a:glow>
                </a:effectLst>
                <a:uLnTx/>
                <a:uFillTx/>
                <a:latin typeface="Arial" charset="0"/>
                <a:ea typeface="ＭＳ Ｐゴシック" charset="0"/>
              </a:rPr>
              <a:t>3</a:t>
            </a:r>
            <a:r>
              <a:rPr kumimoji="0" lang="en-US" sz="2800" b="1" i="0" u="none" strike="noStrike" kern="1200" cap="none" spc="0" normalizeH="0" baseline="0" noProof="0" dirty="0">
                <a:ln>
                  <a:noFill/>
                </a:ln>
                <a:solidFill>
                  <a:srgbClr val="FFFF00"/>
                </a:solidFill>
                <a:effectLst>
                  <a:glow rad="190500">
                    <a:srgbClr val="212121"/>
                  </a:glow>
                </a:effectLst>
                <a:uLnTx/>
                <a:uFillTx/>
                <a:latin typeface="Arial" charset="0"/>
                <a:ea typeface="ＭＳ Ｐゴシック" charset="0"/>
              </a:rPr>
              <a:t>All</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 of them ate the same spiritual food, </a:t>
            </a:r>
            <a:r>
              <a:rPr kumimoji="0" lang="en-US" sz="2800" b="1" i="0" u="none" strike="noStrike" kern="1200" cap="none" spc="0" normalizeH="0" baseline="30000" noProof="0" dirty="0">
                <a:ln>
                  <a:noFill/>
                </a:ln>
                <a:solidFill>
                  <a:srgbClr val="FFFFFF"/>
                </a:solidFill>
                <a:effectLst>
                  <a:glow rad="190500">
                    <a:srgbClr val="212121"/>
                  </a:glow>
                </a:effectLst>
                <a:uLnTx/>
                <a:uFillTx/>
                <a:latin typeface="Arial" charset="0"/>
                <a:ea typeface="ＭＳ Ｐゴシック" charset="0"/>
              </a:rPr>
              <a:t>4</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and </a:t>
            </a:r>
            <a:r>
              <a:rPr kumimoji="0" lang="en-US" sz="2800" b="1" i="0" u="none" strike="noStrike" kern="1200" cap="none" spc="0" normalizeH="0" baseline="0" noProof="0" dirty="0">
                <a:ln>
                  <a:noFill/>
                </a:ln>
                <a:solidFill>
                  <a:srgbClr val="FFFF00"/>
                </a:solidFill>
                <a:effectLst>
                  <a:glow rad="190500">
                    <a:srgbClr val="212121"/>
                  </a:glow>
                </a:effectLst>
                <a:uLnTx/>
                <a:uFillTx/>
                <a:latin typeface="Arial" charset="0"/>
                <a:ea typeface="ＭＳ Ｐゴシック" charset="0"/>
              </a:rPr>
              <a:t>all</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 of them drank the same spiritual water. For they drank from the spiritual rock that traveled with them, and that rock was Christ</a:t>
            </a:r>
            <a:r>
              <a:rPr lang="en-US" sz="2800" dirty="0">
                <a:solidFill>
                  <a:srgbClr val="FFFFFF"/>
                </a:solidFill>
                <a:effectLst>
                  <a:glow rad="190500">
                    <a:srgbClr val="212121"/>
                  </a:glow>
                </a:effectLst>
                <a:ea typeface="ＭＳ Ｐゴシック" charset="0"/>
              </a:rPr>
              <a:t>. </a:t>
            </a:r>
            <a:r>
              <a:rPr lang="en-US" sz="2800" baseline="30000" dirty="0">
                <a:solidFill>
                  <a:srgbClr val="FFFFFF"/>
                </a:solidFill>
                <a:effectLst>
                  <a:glow rad="190500">
                    <a:srgbClr val="212121"/>
                  </a:glow>
                </a:effectLst>
                <a:ea typeface="ＭＳ Ｐゴシック" charset="0"/>
              </a:rPr>
              <a:t>5 </a:t>
            </a:r>
            <a:r>
              <a:rPr lang="en-US" sz="2800" dirty="0">
                <a:solidFill>
                  <a:srgbClr val="FFFFFF"/>
                </a:solidFill>
                <a:effectLst>
                  <a:glow rad="190500">
                    <a:srgbClr val="212121"/>
                  </a:glow>
                </a:effectLst>
                <a:ea typeface="ＭＳ Ｐゴシック" charset="0"/>
              </a:rPr>
              <a:t>Yet God was not pleased with most of them, and their bodies were scattered in the wilderness.</a:t>
            </a:r>
            <a:r>
              <a:rPr kumimoji="0" lang="en-US" sz="2800" b="1" i="0" u="none" strike="noStrike" kern="1200" cap="none" spc="0" normalizeH="0" baseline="0" noProof="0" dirty="0">
                <a:ln>
                  <a:noFill/>
                </a:ln>
                <a:solidFill>
                  <a:srgbClr val="FFFFFF"/>
                </a:solidFill>
                <a:effectLst>
                  <a:glow rad="190500">
                    <a:srgbClr val="212121"/>
                  </a:glow>
                </a:effectLst>
                <a:uLnTx/>
                <a:uFillTx/>
                <a:latin typeface="Arial" charset="0"/>
                <a:ea typeface="ＭＳ Ｐゴシック" charset="0"/>
              </a:rPr>
              <a:t>"</a:t>
            </a:r>
          </a:p>
        </p:txBody>
      </p:sp>
    </p:spTree>
    <p:extLst>
      <p:ext uri="{BB962C8B-B14F-4D97-AF65-F5344CB8AC3E}">
        <p14:creationId xmlns:p14="http://schemas.microsoft.com/office/powerpoint/2010/main" val="359267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55682" name="Picture 3" descr="tabernacleclou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238" y="0"/>
            <a:ext cx="8386762" cy="683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444" name="Rectangle 4"/>
          <p:cNvSpPr>
            <a:spLocks noGrp="1"/>
          </p:cNvSpPr>
          <p:nvPr>
            <p:ph type="title"/>
          </p:nvPr>
        </p:nvSpPr>
        <p:spPr>
          <a:xfrm>
            <a:off x="685800" y="304800"/>
            <a:ext cx="7770813" cy="762000"/>
          </a:xfrm>
        </p:spPr>
        <p:txBody>
          <a:bodyPr>
            <a:normAutofit fontScale="90000"/>
          </a:bodyPr>
          <a:lstStyle/>
          <a:p>
            <a:pPr marL="715963" indent="-715963" eaLnBrk="1" hangingPunct="1">
              <a:defRPr/>
            </a:pPr>
            <a:r>
              <a:rPr lang="en-US" b="1" dirty="0">
                <a:effectLst>
                  <a:glow rad="317500">
                    <a:schemeClr val="bg2">
                      <a:alpha val="90000"/>
                    </a:schemeClr>
                  </a:glow>
                </a:effectLst>
                <a:latin typeface="Arial"/>
                <a:cs typeface="Arial"/>
              </a:rPr>
              <a:t>The Cloud</a:t>
            </a:r>
          </a:p>
        </p:txBody>
      </p:sp>
      <p:sp>
        <p:nvSpPr>
          <p:cNvPr id="455684" name="Rectangle 5"/>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455685" name="Rectangle 6"/>
          <p:cNvSpPr>
            <a:spLocks noChangeArrowheads="1"/>
          </p:cNvSpPr>
          <p:nvPr/>
        </p:nvSpPr>
        <p:spPr bwMode="auto">
          <a:xfrm>
            <a:off x="-114300" y="5997575"/>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144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Exodus 40;</a:t>
            </a:r>
            <a:b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b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 Cor. 10:1-4</a:t>
            </a:r>
          </a:p>
        </p:txBody>
      </p:sp>
    </p:spTree>
    <p:extLst>
      <p:ext uri="{BB962C8B-B14F-4D97-AF65-F5344CB8AC3E}">
        <p14:creationId xmlns:p14="http://schemas.microsoft.com/office/powerpoint/2010/main" val="52274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457730" name="Rectangle 3"/>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57731" name="Picture 4" descr="redseapa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38625"/>
            <a:ext cx="9144000" cy="261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7732" name="Picture 5" descr="CrossingRedSe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0413" y="381000"/>
            <a:ext cx="3846512" cy="384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3494" name="Rectangle 6"/>
          <p:cNvSpPr>
            <a:spLocks noGrp="1"/>
          </p:cNvSpPr>
          <p:nvPr>
            <p:ph type="title"/>
          </p:nvPr>
        </p:nvSpPr>
        <p:spPr>
          <a:xfrm>
            <a:off x="685800" y="304800"/>
            <a:ext cx="7770813" cy="762000"/>
          </a:xfrm>
        </p:spPr>
        <p:txBody>
          <a:bodyPr>
            <a:normAutofit fontScale="90000"/>
          </a:bodyPr>
          <a:lstStyle/>
          <a:p>
            <a:pPr marL="715963" indent="-715963" eaLnBrk="1" hangingPunct="1">
              <a:defRPr/>
            </a:pPr>
            <a:r>
              <a:rPr lang="en-US" b="1">
                <a:effectLst>
                  <a:glow rad="317500">
                    <a:schemeClr val="bg2">
                      <a:alpha val="90000"/>
                    </a:schemeClr>
                  </a:glow>
                </a:effectLst>
                <a:latin typeface="Arial"/>
                <a:cs typeface="Arial"/>
              </a:rPr>
              <a:t>The Sea</a:t>
            </a:r>
          </a:p>
        </p:txBody>
      </p:sp>
      <p:sp>
        <p:nvSpPr>
          <p:cNvPr id="8"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Exodus 40;</a:t>
            </a:r>
            <a:b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b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 Cor. 10:1-4</a:t>
            </a:r>
          </a:p>
        </p:txBody>
      </p:sp>
    </p:spTree>
    <p:extLst>
      <p:ext uri="{BB962C8B-B14F-4D97-AF65-F5344CB8AC3E}">
        <p14:creationId xmlns:p14="http://schemas.microsoft.com/office/powerpoint/2010/main" val="324474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5539" name="Rectangle 3"/>
          <p:cNvSpPr>
            <a:spLocks noGrp="1"/>
          </p:cNvSpPr>
          <p:nvPr>
            <p:ph type="title"/>
          </p:nvPr>
        </p:nvSpPr>
        <p:spPr>
          <a:xfrm>
            <a:off x="685800" y="304800"/>
            <a:ext cx="7770813" cy="762000"/>
          </a:xfrm>
        </p:spPr>
        <p:txBody>
          <a:bodyPr>
            <a:normAutofit fontScale="90000"/>
          </a:bodyPr>
          <a:lstStyle/>
          <a:p>
            <a:pPr marL="715963" indent="-715963">
              <a:defRPr/>
            </a:pPr>
            <a:r>
              <a:rPr lang="en-US" b="1" kern="1200" dirty="0">
                <a:effectLst>
                  <a:glow rad="317500">
                    <a:schemeClr val="bg2">
                      <a:alpha val="90000"/>
                    </a:schemeClr>
                  </a:glow>
                </a:effectLst>
                <a:latin typeface="Arial"/>
                <a:cs typeface="Arial"/>
              </a:rPr>
              <a:t>The Leader</a:t>
            </a:r>
          </a:p>
        </p:txBody>
      </p:sp>
      <p:sp>
        <p:nvSpPr>
          <p:cNvPr id="459779" name="Rectangle 4"/>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59780" name="Picture 5" descr="moses_red_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3313" y="1397000"/>
            <a:ext cx="6937375" cy="491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Exodus 40;</a:t>
            </a:r>
            <a:b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b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 Cor. 10:1-4</a:t>
            </a:r>
          </a:p>
        </p:txBody>
      </p:sp>
    </p:spTree>
    <p:extLst>
      <p:ext uri="{BB962C8B-B14F-4D97-AF65-F5344CB8AC3E}">
        <p14:creationId xmlns:p14="http://schemas.microsoft.com/office/powerpoint/2010/main" val="297466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7587" name="Rectangle 3"/>
          <p:cNvSpPr>
            <a:spLocks noGrp="1"/>
          </p:cNvSpPr>
          <p:nvPr>
            <p:ph type="title"/>
          </p:nvPr>
        </p:nvSpPr>
        <p:spPr>
          <a:xfrm>
            <a:off x="685800" y="304800"/>
            <a:ext cx="7770813" cy="762000"/>
          </a:xfrm>
        </p:spPr>
        <p:txBody>
          <a:bodyPr>
            <a:normAutofit fontScale="90000"/>
          </a:bodyPr>
          <a:lstStyle/>
          <a:p>
            <a:pPr marL="715963" indent="-715963">
              <a:defRPr/>
            </a:pPr>
            <a:r>
              <a:rPr lang="en-US" b="1" kern="1200">
                <a:effectLst>
                  <a:glow rad="317500">
                    <a:schemeClr val="bg2">
                      <a:alpha val="90000"/>
                    </a:schemeClr>
                  </a:glow>
                </a:effectLst>
                <a:latin typeface="Arial"/>
                <a:cs typeface="Arial"/>
              </a:rPr>
              <a:t>The Food</a:t>
            </a:r>
          </a:p>
        </p:txBody>
      </p:sp>
      <p:sp>
        <p:nvSpPr>
          <p:cNvPr id="461827" name="Rectangle 4"/>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61828" name="Picture 5" descr="mannagath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8050" y="1397000"/>
            <a:ext cx="4679950" cy="546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Exodus 40;</a:t>
            </a:r>
            <a:b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b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 Cor. 10:1-4</a:t>
            </a:r>
          </a:p>
        </p:txBody>
      </p:sp>
    </p:spTree>
    <p:extLst>
      <p:ext uri="{BB962C8B-B14F-4D97-AF65-F5344CB8AC3E}">
        <p14:creationId xmlns:p14="http://schemas.microsoft.com/office/powerpoint/2010/main" val="3854977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63874" name="Picture 3" descr="moses_water_from_r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9150" y="0"/>
            <a:ext cx="5530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9636" name="Rectangle 4"/>
          <p:cNvSpPr>
            <a:spLocks noGrp="1"/>
          </p:cNvSpPr>
          <p:nvPr>
            <p:ph type="title"/>
          </p:nvPr>
        </p:nvSpPr>
        <p:spPr>
          <a:xfrm>
            <a:off x="685800" y="304800"/>
            <a:ext cx="7770813" cy="762000"/>
          </a:xfrm>
        </p:spPr>
        <p:txBody>
          <a:bodyPr>
            <a:normAutofit fontScale="90000"/>
          </a:bodyPr>
          <a:lstStyle/>
          <a:p>
            <a:pPr marL="715963" indent="-715963" algn="l">
              <a:defRPr/>
            </a:pPr>
            <a:r>
              <a:rPr lang="en-US" b="1" kern="1200">
                <a:effectLst>
                  <a:glow rad="317500">
                    <a:schemeClr val="bg2">
                      <a:alpha val="90000"/>
                    </a:schemeClr>
                  </a:glow>
                </a:effectLst>
                <a:latin typeface="Arial"/>
                <a:cs typeface="Arial"/>
              </a:rPr>
              <a:t>The Water</a:t>
            </a:r>
          </a:p>
        </p:txBody>
      </p:sp>
      <p:sp>
        <p:nvSpPr>
          <p:cNvPr id="463876" name="Rectangle 5"/>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Exodus 40;</a:t>
            </a:r>
            <a:b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br>
            <a:r>
              <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 Cor. 10:1-4</a:t>
            </a:r>
          </a:p>
        </p:txBody>
      </p:sp>
    </p:spTree>
    <p:extLst>
      <p:ext uri="{BB962C8B-B14F-4D97-AF65-F5344CB8AC3E}">
        <p14:creationId xmlns:p14="http://schemas.microsoft.com/office/powerpoint/2010/main" val="1784407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027" descr="Brown marble"/>
          <p:cNvSpPr>
            <a:spLocks noChangeArrowheads="1"/>
          </p:cNvSpPr>
          <p:nvPr/>
        </p:nvSpPr>
        <p:spPr bwMode="auto">
          <a:xfrm>
            <a:off x="0" y="0"/>
            <a:ext cx="9144000" cy="6884988"/>
          </a:xfrm>
          <a:prstGeom prst="rect">
            <a:avLst/>
          </a:prstGeom>
          <a:blipFill dpi="0" rotWithShape="0">
            <a:blip r:embed="rId3"/>
            <a:srcRect/>
            <a:tile tx="0" ty="0" sx="100000" sy="100000" flip="none" algn="tl"/>
          </a:blip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Narrow" pitchFamily="-111" charset="0"/>
              <a:ea typeface="Times New Roman" pitchFamily="-111" charset="0"/>
              <a:cs typeface="Times New Roman" pitchFamily="-111" charset="0"/>
            </a:endParaRPr>
          </a:p>
        </p:txBody>
      </p:sp>
      <p:sp>
        <p:nvSpPr>
          <p:cNvPr id="540676" name="Rectangle 1028"/>
          <p:cNvSpPr>
            <a:spLocks noGrp="1" noChangeArrowheads="1"/>
          </p:cNvSpPr>
          <p:nvPr>
            <p:ph type="ctrTitle"/>
          </p:nvPr>
        </p:nvSpPr>
        <p:spPr>
          <a:xfrm>
            <a:off x="10507" y="442912"/>
            <a:ext cx="7772400" cy="928687"/>
          </a:xfrm>
          <a:solidFill>
            <a:schemeClr val="bg2"/>
          </a:solidFill>
          <a:effectLst>
            <a:outerShdw blurRad="63500" dist="35921" dir="2700000" algn="ctr" rotWithShape="0">
              <a:schemeClr val="bg2">
                <a:alpha val="74998"/>
              </a:schemeClr>
            </a:outerShdw>
          </a:effectLst>
        </p:spPr>
        <p:txBody>
          <a:bodyPr/>
          <a:lstStyle/>
          <a:p>
            <a:pPr>
              <a:defRPr/>
            </a:pPr>
            <a:r>
              <a:rPr kumimoji="0" lang="en-US" b="1" dirty="0">
                <a:solidFill>
                  <a:schemeClr val="tx1"/>
                </a:solidFill>
                <a:latin typeface="Firecat Medium" charset="0"/>
                <a:ea typeface="ＭＳ Ｐゴシック" charset="0"/>
                <a:cs typeface="ＭＳ Ｐゴシック" charset="0"/>
              </a:rPr>
              <a:t>Which is the Most Accurate?</a:t>
            </a:r>
            <a:endParaRPr kumimoji="0" lang="en-US" b="1" dirty="0">
              <a:latin typeface="Times New Roman" charset="0"/>
              <a:ea typeface="ＭＳ Ｐゴシック" charset="0"/>
              <a:cs typeface="ＭＳ Ｐゴシック" charset="0"/>
            </a:endParaRPr>
          </a:p>
        </p:txBody>
      </p:sp>
      <p:sp>
        <p:nvSpPr>
          <p:cNvPr id="540677" name="Text Box 1029"/>
          <p:cNvSpPr txBox="1">
            <a:spLocks noChangeArrowheads="1"/>
          </p:cNvSpPr>
          <p:nvPr/>
        </p:nvSpPr>
        <p:spPr bwMode="auto">
          <a:xfrm>
            <a:off x="228600" y="2941638"/>
            <a:ext cx="685800" cy="487362"/>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OT</a:t>
            </a:r>
          </a:p>
        </p:txBody>
      </p:sp>
      <p:sp>
        <p:nvSpPr>
          <p:cNvPr id="540678" name="Text Box 1030"/>
          <p:cNvSpPr txBox="1">
            <a:spLocks noChangeArrowheads="1"/>
          </p:cNvSpPr>
          <p:nvPr/>
        </p:nvSpPr>
        <p:spPr bwMode="auto">
          <a:xfrm>
            <a:off x="228600" y="4343400"/>
            <a:ext cx="685800" cy="487363"/>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NT</a:t>
            </a:r>
          </a:p>
        </p:txBody>
      </p:sp>
      <p:grpSp>
        <p:nvGrpSpPr>
          <p:cNvPr id="187397" name="Group 1031"/>
          <p:cNvGrpSpPr>
            <a:grpSpLocks/>
          </p:cNvGrpSpPr>
          <p:nvPr/>
        </p:nvGrpSpPr>
        <p:grpSpPr bwMode="auto">
          <a:xfrm>
            <a:off x="1295400" y="2667000"/>
            <a:ext cx="1447800" cy="2895600"/>
            <a:chOff x="960" y="1680"/>
            <a:chExt cx="912" cy="1824"/>
          </a:xfrm>
        </p:grpSpPr>
        <p:sp>
          <p:nvSpPr>
            <p:cNvPr id="187414" name="Rectangle 1032"/>
            <p:cNvSpPr>
              <a:spLocks noChangeArrowheads="1"/>
            </p:cNvSpPr>
            <p:nvPr/>
          </p:nvSpPr>
          <p:spPr bwMode="auto">
            <a:xfrm>
              <a:off x="960" y="1680"/>
              <a:ext cx="912" cy="1824"/>
            </a:xfrm>
            <a:prstGeom prst="rect">
              <a:avLst/>
            </a:prstGeom>
            <a:solidFill>
              <a:srgbClr val="006600"/>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0681" name="Text Box 1033"/>
            <p:cNvSpPr txBox="1">
              <a:spLocks noChangeArrowheads="1"/>
            </p:cNvSpPr>
            <p:nvPr/>
          </p:nvSpPr>
          <p:spPr bwMode="auto">
            <a:xfrm>
              <a:off x="1008" y="1853"/>
              <a:ext cx="816" cy="307"/>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Works</a:t>
              </a:r>
            </a:p>
          </p:txBody>
        </p:sp>
        <p:sp>
          <p:nvSpPr>
            <p:cNvPr id="540682" name="Text Box 1034"/>
            <p:cNvSpPr txBox="1">
              <a:spLocks noChangeArrowheads="1"/>
            </p:cNvSpPr>
            <p:nvPr/>
          </p:nvSpPr>
          <p:spPr bwMode="auto">
            <a:xfrm>
              <a:off x="1008" y="2736"/>
              <a:ext cx="768" cy="307"/>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a:t>
              </a:r>
            </a:p>
          </p:txBody>
        </p:sp>
      </p:grpSp>
      <p:sp>
        <p:nvSpPr>
          <p:cNvPr id="540683" name="Text Box 1035"/>
          <p:cNvSpPr txBox="1">
            <a:spLocks noChangeArrowheads="1"/>
          </p:cNvSpPr>
          <p:nvPr/>
        </p:nvSpPr>
        <p:spPr bwMode="auto">
          <a:xfrm>
            <a:off x="76200" y="1672273"/>
            <a:ext cx="2819400" cy="492443"/>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Salvation by…</a:t>
            </a:r>
          </a:p>
        </p:txBody>
      </p:sp>
      <p:grpSp>
        <p:nvGrpSpPr>
          <p:cNvPr id="187399" name="Group 1036"/>
          <p:cNvGrpSpPr>
            <a:grpSpLocks/>
          </p:cNvGrpSpPr>
          <p:nvPr/>
        </p:nvGrpSpPr>
        <p:grpSpPr bwMode="auto">
          <a:xfrm>
            <a:off x="3378200" y="2667000"/>
            <a:ext cx="1447800" cy="2895600"/>
            <a:chOff x="2352" y="1680"/>
            <a:chExt cx="912" cy="1824"/>
          </a:xfrm>
        </p:grpSpPr>
        <p:sp>
          <p:nvSpPr>
            <p:cNvPr id="187411" name="Rectangle 1037"/>
            <p:cNvSpPr>
              <a:spLocks noChangeArrowheads="1"/>
            </p:cNvSpPr>
            <p:nvPr/>
          </p:nvSpPr>
          <p:spPr bwMode="auto">
            <a:xfrm>
              <a:off x="2352" y="1680"/>
              <a:ext cx="912" cy="1824"/>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0686" name="Text Box 1038"/>
            <p:cNvSpPr txBox="1">
              <a:spLocks noChangeArrowheads="1"/>
            </p:cNvSpPr>
            <p:nvPr/>
          </p:nvSpPr>
          <p:spPr bwMode="auto">
            <a:xfrm>
              <a:off x="2400" y="1719"/>
              <a:ext cx="816" cy="614"/>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 + Works </a:t>
              </a:r>
            </a:p>
          </p:txBody>
        </p:sp>
        <p:sp>
          <p:nvSpPr>
            <p:cNvPr id="540687" name="Text Box 1039"/>
            <p:cNvSpPr txBox="1">
              <a:spLocks noChangeArrowheads="1"/>
            </p:cNvSpPr>
            <p:nvPr/>
          </p:nvSpPr>
          <p:spPr bwMode="auto">
            <a:xfrm>
              <a:off x="2400" y="2602"/>
              <a:ext cx="768" cy="614"/>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 Alone</a:t>
              </a:r>
            </a:p>
          </p:txBody>
        </p:sp>
      </p:grpSp>
      <p:grpSp>
        <p:nvGrpSpPr>
          <p:cNvPr id="187400" name="Group 1040"/>
          <p:cNvGrpSpPr>
            <a:grpSpLocks/>
          </p:cNvGrpSpPr>
          <p:nvPr/>
        </p:nvGrpSpPr>
        <p:grpSpPr bwMode="auto">
          <a:xfrm>
            <a:off x="5461000" y="2667000"/>
            <a:ext cx="1447800" cy="2895600"/>
            <a:chOff x="3792" y="1680"/>
            <a:chExt cx="912" cy="1824"/>
          </a:xfrm>
        </p:grpSpPr>
        <p:sp>
          <p:nvSpPr>
            <p:cNvPr id="187408" name="Rectangle 1041"/>
            <p:cNvSpPr>
              <a:spLocks noChangeArrowheads="1"/>
            </p:cNvSpPr>
            <p:nvPr/>
          </p:nvSpPr>
          <p:spPr bwMode="auto">
            <a:xfrm>
              <a:off x="3792" y="1680"/>
              <a:ext cx="912" cy="1824"/>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0690" name="Text Box 1042"/>
            <p:cNvSpPr txBox="1">
              <a:spLocks noChangeArrowheads="1"/>
            </p:cNvSpPr>
            <p:nvPr/>
          </p:nvSpPr>
          <p:spPr bwMode="auto">
            <a:xfrm>
              <a:off x="3840" y="1719"/>
              <a:ext cx="816" cy="614"/>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 Alone</a:t>
              </a:r>
            </a:p>
          </p:txBody>
        </p:sp>
        <p:sp>
          <p:nvSpPr>
            <p:cNvPr id="540691" name="Text Box 1043"/>
            <p:cNvSpPr txBox="1">
              <a:spLocks noChangeArrowheads="1"/>
            </p:cNvSpPr>
            <p:nvPr/>
          </p:nvSpPr>
          <p:spPr bwMode="auto">
            <a:xfrm>
              <a:off x="3840" y="2602"/>
              <a:ext cx="768" cy="614"/>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 Alone</a:t>
              </a:r>
            </a:p>
          </p:txBody>
        </p:sp>
      </p:grpSp>
      <p:sp>
        <p:nvSpPr>
          <p:cNvPr id="187401" name="Rectangle 1044"/>
          <p:cNvSpPr>
            <a:spLocks noChangeArrowheads="1"/>
          </p:cNvSpPr>
          <p:nvPr/>
        </p:nvSpPr>
        <p:spPr bwMode="auto">
          <a:xfrm>
            <a:off x="4495800" y="3276600"/>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0693" name="Text Box 1045"/>
          <p:cNvSpPr txBox="1">
            <a:spLocks noChangeArrowheads="1"/>
          </p:cNvSpPr>
          <p:nvPr/>
        </p:nvSpPr>
        <p:spPr bwMode="auto">
          <a:xfrm>
            <a:off x="8301038" y="74613"/>
            <a:ext cx="684212" cy="368300"/>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121a</a:t>
            </a:r>
            <a:endPar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ＭＳ Ｐゴシック" charset="0"/>
              <a:cs typeface="Arial"/>
            </a:endParaRPr>
          </a:p>
        </p:txBody>
      </p:sp>
      <p:grpSp>
        <p:nvGrpSpPr>
          <p:cNvPr id="187403" name="Group 1046"/>
          <p:cNvGrpSpPr>
            <a:grpSpLocks/>
          </p:cNvGrpSpPr>
          <p:nvPr/>
        </p:nvGrpSpPr>
        <p:grpSpPr bwMode="auto">
          <a:xfrm>
            <a:off x="7543800" y="2681288"/>
            <a:ext cx="1447800" cy="2895600"/>
            <a:chOff x="4896" y="1689"/>
            <a:chExt cx="912" cy="1824"/>
          </a:xfrm>
        </p:grpSpPr>
        <p:sp>
          <p:nvSpPr>
            <p:cNvPr id="187405" name="Rectangle 1047"/>
            <p:cNvSpPr>
              <a:spLocks noChangeArrowheads="1"/>
            </p:cNvSpPr>
            <p:nvPr/>
          </p:nvSpPr>
          <p:spPr bwMode="auto">
            <a:xfrm>
              <a:off x="4896" y="1689"/>
              <a:ext cx="912" cy="1824"/>
            </a:xfrm>
            <a:prstGeom prst="rect">
              <a:avLst/>
            </a:prstGeom>
            <a:solidFill>
              <a:srgbClr val="FF0000"/>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p:txBody>
        </p:sp>
        <p:sp>
          <p:nvSpPr>
            <p:cNvPr id="540696" name="Text Box 1048"/>
            <p:cNvSpPr txBox="1">
              <a:spLocks noChangeArrowheads="1"/>
            </p:cNvSpPr>
            <p:nvPr/>
          </p:nvSpPr>
          <p:spPr bwMode="auto">
            <a:xfrm>
              <a:off x="4944" y="1728"/>
              <a:ext cx="816" cy="614"/>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 + Works </a:t>
              </a:r>
            </a:p>
          </p:txBody>
        </p:sp>
        <p:sp>
          <p:nvSpPr>
            <p:cNvPr id="540697" name="Text Box 1049"/>
            <p:cNvSpPr txBox="1">
              <a:spLocks noChangeArrowheads="1"/>
            </p:cNvSpPr>
            <p:nvPr/>
          </p:nvSpPr>
          <p:spPr bwMode="auto">
            <a:xfrm>
              <a:off x="4944" y="2611"/>
              <a:ext cx="768" cy="614"/>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Faith + Works </a:t>
              </a:r>
            </a:p>
          </p:txBody>
        </p:sp>
      </p:grpSp>
      <p:sp>
        <p:nvSpPr>
          <p:cNvPr id="540698" name="Text Box 1050"/>
          <p:cNvSpPr txBox="1">
            <a:spLocks noChangeArrowheads="1"/>
          </p:cNvSpPr>
          <p:nvPr/>
        </p:nvSpPr>
        <p:spPr bwMode="auto">
          <a:xfrm>
            <a:off x="7421563" y="6399213"/>
            <a:ext cx="1525587" cy="307975"/>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cf. OTS 119e</a:t>
            </a:r>
            <a:endParaRPr kumimoji="0" lang="en-US"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ＭＳ Ｐゴシック" charset="0"/>
              <a:cs typeface="Arial"/>
            </a:endParaRPr>
          </a:p>
        </p:txBody>
      </p:sp>
      <p:sp>
        <p:nvSpPr>
          <p:cNvPr id="28" name="Text Box 1030"/>
          <p:cNvSpPr txBox="1">
            <a:spLocks noChangeArrowheads="1"/>
          </p:cNvSpPr>
          <p:nvPr/>
        </p:nvSpPr>
        <p:spPr bwMode="auto">
          <a:xfrm>
            <a:off x="-108520" y="5805264"/>
            <a:ext cx="9252520" cy="492443"/>
          </a:xfrm>
          <a:prstGeom prst="rect">
            <a:avLst/>
          </a:prstGeom>
          <a:no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   Which verses in the Bible support your answer?</a:t>
            </a:r>
          </a:p>
        </p:txBody>
      </p:sp>
    </p:spTree>
    <p:extLst>
      <p:ext uri="{BB962C8B-B14F-4D97-AF65-F5344CB8AC3E}">
        <p14:creationId xmlns:p14="http://schemas.microsoft.com/office/powerpoint/2010/main" val="174005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026"/>
          <p:cNvSpPr>
            <a:spLocks noGrp="1" noChangeArrowheads="1"/>
          </p:cNvSpPr>
          <p:nvPr>
            <p:ph type="ctrTitle"/>
          </p:nvPr>
        </p:nvSpPr>
        <p:spPr>
          <a:xfrm>
            <a:off x="0" y="0"/>
            <a:ext cx="4191000" cy="762000"/>
          </a:xfrm>
        </p:spPr>
        <p:txBody>
          <a:bodyPr/>
          <a:lstStyle/>
          <a:p>
            <a:pPr algn="l" eaLnBrk="1" hangingPunct="1"/>
            <a:r>
              <a:rPr kumimoji="0" lang="en-US" sz="3200" i="1" dirty="0">
                <a:latin typeface="Helvetica" charset="0"/>
                <a:ea typeface="Osaka" charset="0"/>
                <a:cs typeface="Osaka" charset="0"/>
              </a:rPr>
              <a:t>Salvation in All Ages:</a:t>
            </a:r>
          </a:p>
        </p:txBody>
      </p:sp>
      <p:pic>
        <p:nvPicPr>
          <p:cNvPr id="546820" name="Picture 1028"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77393" y="2667000"/>
            <a:ext cx="1447800" cy="399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6821" name="Rectangle 1029"/>
          <p:cNvSpPr>
            <a:spLocks noChangeArrowheads="1"/>
          </p:cNvSpPr>
          <p:nvPr/>
        </p:nvSpPr>
        <p:spPr bwMode="auto">
          <a:xfrm>
            <a:off x="5125193" y="3733800"/>
            <a:ext cx="3048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endParaRPr kumimoji="0" lang="en-US" sz="3200" b="0" i="0" u="none" strike="noStrike" kern="1200" cap="none" spc="0" normalizeH="0" baseline="0" noProof="0">
              <a:ln>
                <a:noFill/>
              </a:ln>
              <a:solidFill>
                <a:srgbClr val="FFFFFF"/>
              </a:solidFill>
              <a:effectLst/>
              <a:uLnTx/>
              <a:uFillTx/>
              <a:latin typeface="Helvetica" charset="0"/>
              <a:ea typeface="Osaka" charset="0"/>
              <a:cs typeface="Osaka" charset="0"/>
            </a:endParaRPr>
          </a:p>
        </p:txBody>
      </p:sp>
      <p:sp>
        <p:nvSpPr>
          <p:cNvPr id="546823" name="AutoShape 1031"/>
          <p:cNvSpPr>
            <a:spLocks noChangeArrowheads="1"/>
          </p:cNvSpPr>
          <p:nvPr/>
        </p:nvSpPr>
        <p:spPr bwMode="auto">
          <a:xfrm>
            <a:off x="2458193"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546824" name="AutoShape 1032"/>
          <p:cNvSpPr>
            <a:spLocks noChangeArrowheads="1"/>
          </p:cNvSpPr>
          <p:nvPr/>
        </p:nvSpPr>
        <p:spPr bwMode="auto">
          <a:xfrm rot="10800000">
            <a:off x="5277593"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546825" name="WordArt 1033"/>
          <p:cNvSpPr>
            <a:spLocks noChangeArrowheads="1" noChangeShapeType="1" noTextEdit="1"/>
          </p:cNvSpPr>
          <p:nvPr/>
        </p:nvSpPr>
        <p:spPr bwMode="auto">
          <a:xfrm>
            <a:off x="1371600" y="1600200"/>
            <a:ext cx="6731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EAEAEA"/>
                  </a:solidFill>
                  <a:round/>
                  <a:headEnd/>
                  <a:tailEnd/>
                </a:ln>
                <a:solidFill>
                  <a:srgbClr val="FFFFFF"/>
                </a:solidFill>
                <a:effectLst>
                  <a:outerShdw blurRad="63500" dist="35921" dir="2700000" sy="50000" kx="2115830" algn="bl" rotWithShape="0">
                    <a:srgbClr val="C0C0C0"/>
                  </a:outerShdw>
                </a:effectLst>
                <a:uLnTx/>
                <a:uFillTx/>
                <a:latin typeface="Arial Black"/>
                <a:ea typeface="Arial Black"/>
                <a:cs typeface="Arial Black"/>
              </a:rPr>
              <a:t>The Centrality of the Cross</a:t>
            </a:r>
          </a:p>
        </p:txBody>
      </p:sp>
      <p:sp>
        <p:nvSpPr>
          <p:cNvPr id="314375" name="Rectangle 1034"/>
          <p:cNvSpPr>
            <a:spLocks noChangeArrowheads="1"/>
          </p:cNvSpPr>
          <p:nvPr/>
        </p:nvSpPr>
        <p:spPr bwMode="auto">
          <a:xfrm>
            <a:off x="19793" y="3810000"/>
            <a:ext cx="2984664"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B.C.</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Looked </a:t>
            </a:r>
            <a:r>
              <a:rPr kumimoji="0" lang="en-US" sz="3200" b="1" i="1" u="none" strike="noStrike" kern="1200" cap="none" spc="0" normalizeH="0" baseline="0" noProof="0" dirty="0">
                <a:ln>
                  <a:noFill/>
                </a:ln>
                <a:solidFill>
                  <a:srgbClr val="FFFFFF"/>
                </a:solidFill>
                <a:effectLst/>
                <a:uLnTx/>
                <a:uFillTx/>
                <a:latin typeface="Helvetica" charset="0"/>
                <a:ea typeface="Osaka" charset="0"/>
                <a:cs typeface="Osaka" charset="0"/>
              </a:rPr>
              <a:t>forward</a:t>
            </a: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 to the</a:t>
            </a:r>
            <a:b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b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Cross of Christ</a:t>
            </a:r>
          </a:p>
        </p:txBody>
      </p:sp>
      <p:sp>
        <p:nvSpPr>
          <p:cNvPr id="546827" name="Rectangle 1035"/>
          <p:cNvSpPr>
            <a:spLocks noChangeArrowheads="1"/>
          </p:cNvSpPr>
          <p:nvPr/>
        </p:nvSpPr>
        <p:spPr bwMode="auto">
          <a:xfrm>
            <a:off x="5887193" y="3810000"/>
            <a:ext cx="3256807"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A.D.</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Look </a:t>
            </a:r>
            <a:b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br>
            <a:r>
              <a:rPr kumimoji="0" lang="en-US" sz="3200" b="1" i="1" u="none" strike="noStrike" kern="1200" cap="none" spc="0" normalizeH="0" baseline="0" noProof="0" dirty="0">
                <a:ln>
                  <a:noFill/>
                </a:ln>
                <a:solidFill>
                  <a:srgbClr val="FFFFFF"/>
                </a:solidFill>
                <a:effectLst/>
                <a:uLnTx/>
                <a:uFillTx/>
                <a:latin typeface="Helvetica" charset="0"/>
                <a:ea typeface="Osaka" charset="0"/>
                <a:cs typeface="Osaka" charset="0"/>
              </a:rPr>
              <a:t>back</a:t>
            </a: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 at the</a:t>
            </a:r>
            <a:b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br>
            <a:r>
              <a:rPr kumimoji="0" lang="en-US" sz="3200" b="0" i="0" u="none" strike="noStrike" kern="1200" cap="none" spc="0" normalizeH="0" baseline="0" noProof="0" dirty="0">
                <a:ln>
                  <a:noFill/>
                </a:ln>
                <a:solidFill>
                  <a:srgbClr val="FFFFFF"/>
                </a:solidFill>
                <a:effectLst/>
                <a:uLnTx/>
                <a:uFillTx/>
                <a:latin typeface="Helvetica" charset="0"/>
                <a:ea typeface="Osaka" charset="0"/>
                <a:cs typeface="Osaka" charset="0"/>
              </a:rPr>
              <a:t>Cross of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468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4682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46824"/>
                                        </p:tgtEl>
                                        <p:attrNameLst>
                                          <p:attrName>style.visibility</p:attrName>
                                        </p:attrNameLst>
                                      </p:cBhvr>
                                      <p:to>
                                        <p:strVal val="visible"/>
                                      </p:to>
                                    </p:set>
                                  </p:childTnLst>
                                </p:cTn>
                              </p:par>
                            </p:childTnLst>
                          </p:cTn>
                        </p:par>
                        <p:par>
                          <p:cTn id="17" fill="hold" nodeType="with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5468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0" fill="hold" grpId="0" nodeType="clickEffect">
                                  <p:stCondLst>
                                    <p:cond delay="0"/>
                                  </p:stCondLst>
                                  <p:childTnLst>
                                    <p:set>
                                      <p:cBhvr>
                                        <p:cTn id="23" dur="1" fill="hold">
                                          <p:stCondLst>
                                            <p:cond delay="0"/>
                                          </p:stCondLst>
                                        </p:cTn>
                                        <p:tgtEl>
                                          <p:spTgt spid="546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animBg="1"/>
      <p:bldP spid="546824" grpId="0" animBg="1"/>
      <p:bldP spid="546825" grpId="0"/>
      <p:bldP spid="5468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lance scale | winnifredxoxo | Flickr">
            <a:extLst>
              <a:ext uri="{FF2B5EF4-FFF2-40B4-BE49-F238E27FC236}">
                <a16:creationId xmlns:a16="http://schemas.microsoft.com/office/drawing/2014/main" id="{D64D9290-6778-3849-822D-251DAF80186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49355" y="1717964"/>
            <a:ext cx="6914273" cy="5175827"/>
          </a:xfrm>
          <a:prstGeom prst="rect">
            <a:avLst/>
          </a:prstGeom>
        </p:spPr>
      </p:pic>
      <p:sp>
        <p:nvSpPr>
          <p:cNvPr id="2" name="Title 1">
            <a:extLst>
              <a:ext uri="{FF2B5EF4-FFF2-40B4-BE49-F238E27FC236}">
                <a16:creationId xmlns:a16="http://schemas.microsoft.com/office/drawing/2014/main" id="{4CA9D15C-BAE8-4B4A-AAF1-3CE6BEE13CD6}"/>
              </a:ext>
            </a:extLst>
          </p:cNvPr>
          <p:cNvSpPr>
            <a:spLocks noGrp="1"/>
          </p:cNvSpPr>
          <p:nvPr>
            <p:ph type="title"/>
          </p:nvPr>
        </p:nvSpPr>
        <p:spPr>
          <a:xfrm>
            <a:off x="38100" y="44449"/>
            <a:ext cx="4907973" cy="3917951"/>
          </a:xfrm>
        </p:spPr>
        <p:txBody>
          <a:bodyPr/>
          <a:lstStyle/>
          <a:p>
            <a:r>
              <a:rPr lang="en-US" b="1" dirty="0">
                <a:solidFill>
                  <a:schemeClr val="tx1"/>
                </a:solidFill>
              </a:rPr>
              <a:t>How can we balance the Bible’s teaching on salvation and rewards?</a:t>
            </a:r>
          </a:p>
        </p:txBody>
      </p:sp>
      <p:sp>
        <p:nvSpPr>
          <p:cNvPr id="5" name="TextBox 4">
            <a:extLst>
              <a:ext uri="{FF2B5EF4-FFF2-40B4-BE49-F238E27FC236}">
                <a16:creationId xmlns:a16="http://schemas.microsoft.com/office/drawing/2014/main" id="{DD09B70D-123D-474E-BF77-8E2F0E3D4DC7}"/>
              </a:ext>
            </a:extLst>
          </p:cNvPr>
          <p:cNvSpPr txBox="1"/>
          <p:nvPr/>
        </p:nvSpPr>
        <p:spPr>
          <a:xfrm>
            <a:off x="4718628" y="6893791"/>
            <a:ext cx="4445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ea typeface="+mn-ea"/>
                <a:cs typeface="+mn-cs"/>
                <a:hlinkClick r:id="rId4" tooltip="https://www.flickr.com/photos/61056899@N06/5751301741"/>
              </a:rPr>
              <a:t>This Photo</a:t>
            </a:r>
            <a:r>
              <a:rPr kumimoji="0" lang="en-US" sz="900" b="0" i="0" u="none" strike="noStrike" kern="1200" cap="none" spc="0" normalizeH="0" baseline="0" noProof="0">
                <a:ln>
                  <a:noFill/>
                </a:ln>
                <a:solidFill>
                  <a:srgbClr val="000000"/>
                </a:solidFill>
                <a:effectLst/>
                <a:uLnTx/>
                <a:uFillTx/>
                <a:latin typeface="Times New Roman"/>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Times New Roman"/>
                <a:ea typeface="+mn-ea"/>
                <a:cs typeface="+mn-cs"/>
                <a:hlinkClick r:id="rId5" tooltip="https://creativecommons.org/licenses/by/3.0/"/>
              </a:rPr>
              <a:t>CC BY</a:t>
            </a:r>
            <a:endParaRPr kumimoji="0" lang="en-US" sz="9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le 1">
            <a:extLst>
              <a:ext uri="{FF2B5EF4-FFF2-40B4-BE49-F238E27FC236}">
                <a16:creationId xmlns:a16="http://schemas.microsoft.com/office/drawing/2014/main" id="{FC66B1AF-00ED-6ABE-CBDD-4E1D9F4C8E83}"/>
              </a:ext>
            </a:extLst>
          </p:cNvPr>
          <p:cNvSpPr txBox="1">
            <a:spLocks/>
          </p:cNvSpPr>
          <p:nvPr/>
        </p:nvSpPr>
        <p:spPr bwMode="auto">
          <a:xfrm>
            <a:off x="480061" y="5303520"/>
            <a:ext cx="3238500" cy="1264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b="1" kern="0" dirty="0">
                <a:solidFill>
                  <a:schemeClr val="tx1"/>
                </a:solidFill>
              </a:rPr>
              <a:t>• 3 ways</a:t>
            </a:r>
          </a:p>
        </p:txBody>
      </p:sp>
    </p:spTree>
    <p:extLst>
      <p:ext uri="{BB962C8B-B14F-4D97-AF65-F5344CB8AC3E}">
        <p14:creationId xmlns:p14="http://schemas.microsoft.com/office/powerpoint/2010/main" val="225437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36" name="AutoShape 1044"/>
          <p:cNvSpPr>
            <a:spLocks noChangeArrowheads="1"/>
          </p:cNvSpPr>
          <p:nvPr/>
        </p:nvSpPr>
        <p:spPr bwMode="auto">
          <a:xfrm rot="5400000">
            <a:off x="5967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Type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ＭＳ Ｐゴシック" charset="0"/>
              </a:rPr>
              <a:t>Antitype</a:t>
            </a:r>
          </a:p>
        </p:txBody>
      </p:sp>
      <p:sp>
        <p:nvSpPr>
          <p:cNvPr id="521218" name="Rectangle 1026"/>
          <p:cNvSpPr>
            <a:spLocks noGrp="1" noChangeArrowheads="1"/>
          </p:cNvSpPr>
          <p:nvPr>
            <p:ph type="ctrTitle"/>
          </p:nvPr>
        </p:nvSpPr>
        <p:spPr>
          <a:xfrm>
            <a:off x="0" y="0"/>
            <a:ext cx="6619875" cy="692696"/>
          </a:xfrm>
          <a:solidFill>
            <a:srgbClr val="006600"/>
          </a:solidFill>
          <a:effectLst>
            <a:outerShdw blurRad="63500" dist="35921" dir="2700000" algn="ctr" rotWithShape="0">
              <a:schemeClr val="bg2">
                <a:alpha val="74998"/>
              </a:schemeClr>
            </a:outerShdw>
          </a:effectLst>
        </p:spPr>
        <p:txBody>
          <a:bodyPr/>
          <a:lstStyle/>
          <a:p>
            <a:pPr>
              <a:defRPr/>
            </a:pPr>
            <a:r>
              <a:rPr kumimoji="1" lang="en-US" sz="3600" b="1" dirty="0">
                <a:solidFill>
                  <a:schemeClr val="tx1"/>
                </a:solidFill>
                <a:effectLst>
                  <a:outerShdw blurRad="38100" dist="38100" dir="2700000" algn="tl">
                    <a:srgbClr val="000000"/>
                  </a:outerShdw>
                </a:effectLst>
                <a:latin typeface="Arial" charset="0"/>
                <a:ea typeface="ＭＳ Ｐゴシック" charset="0"/>
                <a:cs typeface="ＭＳ Ｐゴシック" charset="0"/>
              </a:rPr>
              <a:t>Salvation &amp; Sanctification</a:t>
            </a:r>
            <a:endParaRPr kumimoji="1" lang="en-US" sz="3600" dirty="0">
              <a:solidFill>
                <a:schemeClr val="tx1"/>
              </a:solidFill>
              <a:latin typeface="Arial" charset="0"/>
              <a:ea typeface="ＭＳ Ｐゴシック" charset="0"/>
              <a:cs typeface="ＭＳ Ｐゴシック" charset="0"/>
            </a:endParaRPr>
          </a:p>
        </p:txBody>
      </p:sp>
      <p:sp>
        <p:nvSpPr>
          <p:cNvPr id="521220" name="Text Box 1028"/>
          <p:cNvSpPr txBox="1">
            <a:spLocks noChangeArrowheads="1"/>
          </p:cNvSpPr>
          <p:nvPr/>
        </p:nvSpPr>
        <p:spPr bwMode="auto">
          <a:xfrm>
            <a:off x="76200" y="2163763"/>
            <a:ext cx="595313" cy="427037"/>
          </a:xfrm>
          <a:prstGeom prst="rect">
            <a:avLst/>
          </a:prstGeom>
          <a:noFill/>
          <a:ln w="12700" cap="sq">
            <a:noFill/>
            <a:miter lim="800000"/>
            <a:headEnd/>
            <a:tailEnd/>
          </a:ln>
          <a:effectLst>
            <a:outerShdw blurRad="63500" dist="107763" dir="18900000" algn="ctr" rotWithShape="0">
              <a:schemeClr val="bg2"/>
            </a:outerShdw>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OT</a:t>
            </a:r>
          </a:p>
        </p:txBody>
      </p:sp>
      <p:sp>
        <p:nvSpPr>
          <p:cNvPr id="521221" name="Text Box 1029"/>
          <p:cNvSpPr txBox="1">
            <a:spLocks noChangeArrowheads="1"/>
          </p:cNvSpPr>
          <p:nvPr/>
        </p:nvSpPr>
        <p:spPr bwMode="auto">
          <a:xfrm>
            <a:off x="76200" y="5243513"/>
            <a:ext cx="595313" cy="427037"/>
          </a:xfrm>
          <a:prstGeom prst="rect">
            <a:avLst/>
          </a:prstGeom>
          <a:noFill/>
          <a:ln w="12700" cap="sq">
            <a:noFill/>
            <a:miter lim="800000"/>
            <a:headEnd/>
            <a:tailEnd/>
          </a:ln>
          <a:effectLst>
            <a:outerShdw blurRad="63500" dist="107763" dir="18900000" algn="ctr" rotWithShape="0">
              <a:schemeClr val="bg2"/>
            </a:outerShdw>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NT</a:t>
            </a:r>
          </a:p>
        </p:txBody>
      </p:sp>
      <p:sp>
        <p:nvSpPr>
          <p:cNvPr id="521222" name="Rectangle 1030"/>
          <p:cNvSpPr>
            <a:spLocks noChangeArrowheads="1"/>
          </p:cNvSpPr>
          <p:nvPr/>
        </p:nvSpPr>
        <p:spPr bwMode="auto">
          <a:xfrm>
            <a:off x="2433637" y="5157192"/>
            <a:ext cx="2282379" cy="5334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t"/>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Salvation </a:t>
            </a:r>
            <a:b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b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(1 Cor. 10:1-4)</a:t>
            </a:r>
          </a:p>
        </p:txBody>
      </p:sp>
      <p:sp>
        <p:nvSpPr>
          <p:cNvPr id="521223" name="Rectangle 1031"/>
          <p:cNvSpPr>
            <a:spLocks noChangeArrowheads="1"/>
          </p:cNvSpPr>
          <p:nvPr/>
        </p:nvSpPr>
        <p:spPr bwMode="auto">
          <a:xfrm>
            <a:off x="762000" y="836712"/>
            <a:ext cx="1544638"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8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Man</a:t>
            </a:r>
            <a:r>
              <a:rPr kumimoji="1" lang="uk-UA" sz="28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a:t>
            </a:r>
            <a:r>
              <a:rPr kumimoji="1" lang="en-US" sz="28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s Role</a:t>
            </a:r>
          </a:p>
        </p:txBody>
      </p:sp>
      <p:sp>
        <p:nvSpPr>
          <p:cNvPr id="521224" name="Rectangle 1032"/>
          <p:cNvSpPr>
            <a:spLocks noChangeArrowheads="1"/>
          </p:cNvSpPr>
          <p:nvPr/>
        </p:nvSpPr>
        <p:spPr bwMode="auto">
          <a:xfrm>
            <a:off x="2541588" y="836712"/>
            <a:ext cx="1985962"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8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God</a:t>
            </a:r>
            <a:r>
              <a:rPr kumimoji="1" lang="uk-UA" sz="28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a:t>
            </a:r>
            <a:r>
              <a:rPr kumimoji="1" lang="en-US" sz="28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s Response</a:t>
            </a:r>
          </a:p>
        </p:txBody>
      </p:sp>
      <p:sp>
        <p:nvSpPr>
          <p:cNvPr id="521225" name="Rectangle 1033"/>
          <p:cNvSpPr>
            <a:spLocks noChangeArrowheads="1"/>
          </p:cNvSpPr>
          <p:nvPr/>
        </p:nvSpPr>
        <p:spPr bwMode="auto">
          <a:xfrm>
            <a:off x="762000" y="1827312"/>
            <a:ext cx="1865313" cy="1752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Faith in God</a:t>
            </a:r>
            <a:r>
              <a:rPr kumimoji="1" lang="fr-FR"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 as offered</a:t>
            </a: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 Passover Lamb</a:t>
            </a:r>
          </a:p>
        </p:txBody>
      </p:sp>
      <p:sp>
        <p:nvSpPr>
          <p:cNvPr id="521226" name="Rectangle 1034"/>
          <p:cNvSpPr>
            <a:spLocks noChangeArrowheads="1"/>
          </p:cNvSpPr>
          <p:nvPr/>
        </p:nvSpPr>
        <p:spPr bwMode="auto">
          <a:xfrm>
            <a:off x="762000" y="5089202"/>
            <a:ext cx="1721768" cy="1796182"/>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Faith in Christ as Lamb of God (1 Cor. 5:7)</a:t>
            </a:r>
          </a:p>
        </p:txBody>
      </p:sp>
      <p:sp>
        <p:nvSpPr>
          <p:cNvPr id="521227" name="Rectangle 1035"/>
          <p:cNvSpPr>
            <a:spLocks noChangeArrowheads="1"/>
          </p:cNvSpPr>
          <p:nvPr/>
        </p:nvSpPr>
        <p:spPr bwMode="auto">
          <a:xfrm>
            <a:off x="4648200" y="1979712"/>
            <a:ext cx="1985963" cy="990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Journey to Canaan</a:t>
            </a:r>
          </a:p>
        </p:txBody>
      </p:sp>
      <p:sp>
        <p:nvSpPr>
          <p:cNvPr id="521228" name="Rectangle 1036"/>
          <p:cNvSpPr>
            <a:spLocks noChangeArrowheads="1"/>
          </p:cNvSpPr>
          <p:nvPr/>
        </p:nvSpPr>
        <p:spPr bwMode="auto">
          <a:xfrm>
            <a:off x="4633912" y="5157192"/>
            <a:ext cx="2170335" cy="5334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t"/>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Growth</a:t>
            </a:r>
            <a:b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b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(1 Cor. 10:5)</a:t>
            </a:r>
          </a:p>
        </p:txBody>
      </p:sp>
      <p:sp>
        <p:nvSpPr>
          <p:cNvPr id="521229" name="Rectangle 1037"/>
          <p:cNvSpPr>
            <a:spLocks noChangeArrowheads="1"/>
          </p:cNvSpPr>
          <p:nvPr/>
        </p:nvSpPr>
        <p:spPr bwMode="auto">
          <a:xfrm>
            <a:off x="4724400" y="836712"/>
            <a:ext cx="1985963"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8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Life of Faith</a:t>
            </a:r>
          </a:p>
        </p:txBody>
      </p:sp>
      <p:sp>
        <p:nvSpPr>
          <p:cNvPr id="521230" name="Rectangle 1038"/>
          <p:cNvSpPr>
            <a:spLocks noChangeArrowheads="1"/>
          </p:cNvSpPr>
          <p:nvPr/>
        </p:nvSpPr>
        <p:spPr bwMode="auto">
          <a:xfrm>
            <a:off x="2433638" y="6127750"/>
            <a:ext cx="2382837" cy="6858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Positional Sanctification</a:t>
            </a:r>
          </a:p>
        </p:txBody>
      </p:sp>
      <p:sp>
        <p:nvSpPr>
          <p:cNvPr id="521231" name="Rectangle 1039"/>
          <p:cNvSpPr>
            <a:spLocks noChangeArrowheads="1"/>
          </p:cNvSpPr>
          <p:nvPr/>
        </p:nvSpPr>
        <p:spPr bwMode="auto">
          <a:xfrm>
            <a:off x="4648200" y="6127750"/>
            <a:ext cx="2382838" cy="6858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Progressive Sanctification</a:t>
            </a:r>
          </a:p>
        </p:txBody>
      </p:sp>
      <p:sp>
        <p:nvSpPr>
          <p:cNvPr id="521232" name="Rectangle 1040"/>
          <p:cNvSpPr>
            <a:spLocks noChangeArrowheads="1"/>
          </p:cNvSpPr>
          <p:nvPr/>
        </p:nvSpPr>
        <p:spPr bwMode="auto">
          <a:xfrm>
            <a:off x="6853238" y="1979712"/>
            <a:ext cx="2290762" cy="990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Sacrifices</a:t>
            </a:r>
            <a:b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br>
            <a: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(Sin, Guilt)</a:t>
            </a:r>
          </a:p>
        </p:txBody>
      </p:sp>
      <p:sp>
        <p:nvSpPr>
          <p:cNvPr id="521233" name="Rectangle 1041"/>
          <p:cNvSpPr>
            <a:spLocks noChangeArrowheads="1"/>
          </p:cNvSpPr>
          <p:nvPr/>
        </p:nvSpPr>
        <p:spPr bwMode="auto">
          <a:xfrm>
            <a:off x="6853238" y="5157192"/>
            <a:ext cx="2290762" cy="8382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t"/>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Confession</a:t>
            </a:r>
            <a:b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br>
            <a:r>
              <a:rPr kumimoji="1" lang="en-US" sz="24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(1 John 1:9)</a:t>
            </a:r>
          </a:p>
        </p:txBody>
      </p:sp>
      <p:sp>
        <p:nvSpPr>
          <p:cNvPr id="521234" name="Rectangle 1042"/>
          <p:cNvSpPr>
            <a:spLocks noChangeArrowheads="1"/>
          </p:cNvSpPr>
          <p:nvPr/>
        </p:nvSpPr>
        <p:spPr bwMode="auto">
          <a:xfrm>
            <a:off x="6929438" y="836712"/>
            <a:ext cx="2214562"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800" b="1" i="0" u="none" strike="noStrike" kern="1200" cap="none" spc="0" normalizeH="0" baseline="0" noProof="0">
                <a:ln>
                  <a:noFill/>
                </a:ln>
                <a:solidFill>
                  <a:srgbClr val="FFFFFF"/>
                </a:solidFill>
                <a:effectLst/>
                <a:uLnTx/>
                <a:uFillTx/>
                <a:latin typeface="Arial" pitchFamily="-111" charset="0"/>
                <a:ea typeface="Times New Roman" pitchFamily="-111" charset="0"/>
                <a:cs typeface="Times New Roman" pitchFamily="-111" charset="0"/>
              </a:rPr>
              <a:t>Restored Fellowship</a:t>
            </a:r>
          </a:p>
        </p:txBody>
      </p:sp>
      <p:sp>
        <p:nvSpPr>
          <p:cNvPr id="521238" name="AutoShape 1046"/>
          <p:cNvSpPr>
            <a:spLocks noChangeArrowheads="1"/>
          </p:cNvSpPr>
          <p:nvPr/>
        </p:nvSpPr>
        <p:spPr bwMode="auto">
          <a:xfrm rot="5400000">
            <a:off x="26033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Type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Antitype</a:t>
            </a:r>
          </a:p>
        </p:txBody>
      </p:sp>
      <p:sp>
        <p:nvSpPr>
          <p:cNvPr id="521239" name="AutoShape 1047"/>
          <p:cNvSpPr>
            <a:spLocks noChangeArrowheads="1"/>
          </p:cNvSpPr>
          <p:nvPr/>
        </p:nvSpPr>
        <p:spPr bwMode="auto">
          <a:xfrm rot="5400000">
            <a:off x="46099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Type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Antitype</a:t>
            </a:r>
          </a:p>
        </p:txBody>
      </p:sp>
      <p:sp>
        <p:nvSpPr>
          <p:cNvPr id="521240" name="AutoShape 1048"/>
          <p:cNvSpPr>
            <a:spLocks noChangeArrowheads="1"/>
          </p:cNvSpPr>
          <p:nvPr/>
        </p:nvSpPr>
        <p:spPr bwMode="auto">
          <a:xfrm rot="5400000">
            <a:off x="66165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Type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ＭＳ Ｐゴシック" charset="0"/>
              </a:rPr>
              <a:t>Antitype</a:t>
            </a:r>
          </a:p>
        </p:txBody>
      </p:sp>
      <p:sp>
        <p:nvSpPr>
          <p:cNvPr id="23" name="Text Box 1045"/>
          <p:cNvSpPr txBox="1">
            <a:spLocks noChangeArrowheads="1"/>
          </p:cNvSpPr>
          <p:nvPr/>
        </p:nvSpPr>
        <p:spPr bwMode="auto">
          <a:xfrm>
            <a:off x="8301038" y="74613"/>
            <a:ext cx="684212" cy="368300"/>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121a</a:t>
            </a:r>
            <a:endParaRPr kumimoji="0" 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sp>
        <p:nvSpPr>
          <p:cNvPr id="24" name="Rectangle 1033"/>
          <p:cNvSpPr>
            <a:spLocks noChangeArrowheads="1"/>
          </p:cNvSpPr>
          <p:nvPr/>
        </p:nvSpPr>
        <p:spPr bwMode="auto">
          <a:xfrm>
            <a:off x="2627313" y="2122587"/>
            <a:ext cx="1600200" cy="576263"/>
          </a:xfrm>
          <a:prstGeom prst="rect">
            <a:avLst/>
          </a:prstGeom>
          <a:noFill/>
          <a:ln w="9525">
            <a:noFill/>
            <a:miter lim="800000"/>
            <a:headEnd/>
            <a:tailEnd/>
          </a:ln>
          <a:effectLst>
            <a:outerShdw blurRad="63500" dist="107763" dir="18900000" algn="ctr" rotWithShape="0">
              <a:schemeClr val="bg2">
                <a:alpha val="74998"/>
              </a:schemeClr>
            </a:outerShdw>
          </a:effectLst>
        </p:spPr>
        <p:txBody>
          <a:bodyPr/>
          <a:lstStyle/>
          <a:p>
            <a:pPr marL="0" marR="0" lvl="0" indent="0" algn="l"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itchFamily="-111" charset="0"/>
                <a:ea typeface="Times New Roman" pitchFamily="-111" charset="0"/>
                <a:cs typeface="Times New Roman" pitchFamily="-111" charset="0"/>
              </a:rPr>
              <a:t>Exodus</a:t>
            </a:r>
          </a:p>
        </p:txBody>
      </p:sp>
    </p:spTree>
    <p:extLst>
      <p:ext uri="{BB962C8B-B14F-4D97-AF65-F5344CB8AC3E}">
        <p14:creationId xmlns:p14="http://schemas.microsoft.com/office/powerpoint/2010/main" val="70731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21225"/>
                                        </p:tgtEl>
                                        <p:attrNameLst>
                                          <p:attrName>style.visibility</p:attrName>
                                        </p:attrNameLst>
                                      </p:cBhvr>
                                      <p:to>
                                        <p:strVal val="visible"/>
                                      </p:to>
                                    </p:set>
                                    <p:anim calcmode="lin" valueType="num">
                                      <p:cBhvr>
                                        <p:cTn id="7" dur="500" fill="hold"/>
                                        <p:tgtEl>
                                          <p:spTgt spid="5212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12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12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122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21227"/>
                                        </p:tgtEl>
                                        <p:attrNameLst>
                                          <p:attrName>style.visibility</p:attrName>
                                        </p:attrNameLst>
                                      </p:cBhvr>
                                      <p:to>
                                        <p:strVal val="visible"/>
                                      </p:to>
                                    </p:set>
                                    <p:anim calcmode="lin" valueType="num">
                                      <p:cBhvr>
                                        <p:cTn id="23" dur="500" fill="hold"/>
                                        <p:tgtEl>
                                          <p:spTgt spid="5212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212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212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2122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21226"/>
                                        </p:tgtEl>
                                        <p:attrNameLst>
                                          <p:attrName>style.visibility</p:attrName>
                                        </p:attrNameLst>
                                      </p:cBhvr>
                                      <p:to>
                                        <p:strVal val="visible"/>
                                      </p:to>
                                    </p:set>
                                    <p:anim calcmode="lin" valueType="num">
                                      <p:cBhvr>
                                        <p:cTn id="31" dur="500" fill="hold"/>
                                        <p:tgtEl>
                                          <p:spTgt spid="52122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2122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2122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2122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521222"/>
                                        </p:tgtEl>
                                        <p:attrNameLst>
                                          <p:attrName>style.visibility</p:attrName>
                                        </p:attrNameLst>
                                      </p:cBhvr>
                                      <p:to>
                                        <p:strVal val="visible"/>
                                      </p:to>
                                    </p:set>
                                    <p:anim calcmode="lin" valueType="num">
                                      <p:cBhvr>
                                        <p:cTn id="39" dur="500" fill="hold"/>
                                        <p:tgtEl>
                                          <p:spTgt spid="52122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2122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2122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2122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521228"/>
                                        </p:tgtEl>
                                        <p:attrNameLst>
                                          <p:attrName>style.visibility</p:attrName>
                                        </p:attrNameLst>
                                      </p:cBhvr>
                                      <p:to>
                                        <p:strVal val="visible"/>
                                      </p:to>
                                    </p:set>
                                    <p:anim calcmode="lin" valueType="num">
                                      <p:cBhvr>
                                        <p:cTn id="47" dur="500" fill="hold"/>
                                        <p:tgtEl>
                                          <p:spTgt spid="52122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52122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52122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52122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521230"/>
                                        </p:tgtEl>
                                        <p:attrNameLst>
                                          <p:attrName>style.visibility</p:attrName>
                                        </p:attrNameLst>
                                      </p:cBhvr>
                                      <p:to>
                                        <p:strVal val="visible"/>
                                      </p:to>
                                    </p:set>
                                    <p:anim calcmode="lin" valueType="num">
                                      <p:cBhvr>
                                        <p:cTn id="55" dur="500" fill="hold"/>
                                        <p:tgtEl>
                                          <p:spTgt spid="521230"/>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521230"/>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521230"/>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521230"/>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521231"/>
                                        </p:tgtEl>
                                        <p:attrNameLst>
                                          <p:attrName>style.visibility</p:attrName>
                                        </p:attrNameLst>
                                      </p:cBhvr>
                                      <p:to>
                                        <p:strVal val="visible"/>
                                      </p:to>
                                    </p:set>
                                    <p:anim calcmode="lin" valueType="num">
                                      <p:cBhvr>
                                        <p:cTn id="63" dur="500" fill="hold"/>
                                        <p:tgtEl>
                                          <p:spTgt spid="521231"/>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21231"/>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21231"/>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2123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21232"/>
                                        </p:tgtEl>
                                        <p:attrNameLst>
                                          <p:attrName>style.visibility</p:attrName>
                                        </p:attrNameLst>
                                      </p:cBhvr>
                                      <p:to>
                                        <p:strVal val="visible"/>
                                      </p:to>
                                    </p:set>
                                    <p:anim calcmode="lin" valueType="num">
                                      <p:cBhvr>
                                        <p:cTn id="71" dur="500" fill="hold"/>
                                        <p:tgtEl>
                                          <p:spTgt spid="521232"/>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21232"/>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21232"/>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2123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521233"/>
                                        </p:tgtEl>
                                        <p:attrNameLst>
                                          <p:attrName>style.visibility</p:attrName>
                                        </p:attrNameLst>
                                      </p:cBhvr>
                                      <p:to>
                                        <p:strVal val="visible"/>
                                      </p:to>
                                    </p:set>
                                    <p:anim calcmode="lin" valueType="num">
                                      <p:cBhvr>
                                        <p:cTn id="79" dur="500" fill="hold"/>
                                        <p:tgtEl>
                                          <p:spTgt spid="521233"/>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521233"/>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521233"/>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521233"/>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521236"/>
                                        </p:tgtEl>
                                        <p:attrNameLst>
                                          <p:attrName>style.visibility</p:attrName>
                                        </p:attrNameLst>
                                      </p:cBhvr>
                                      <p:to>
                                        <p:strVal val="visible"/>
                                      </p:to>
                                    </p:set>
                                    <p:animEffect transition="in" filter="wipe(up)">
                                      <p:cBhvr>
                                        <p:cTn id="87" dur="500"/>
                                        <p:tgtEl>
                                          <p:spTgt spid="521236"/>
                                        </p:tgtEl>
                                      </p:cBhvr>
                                    </p:animEffect>
                                  </p:childTnLst>
                                </p:cTn>
                              </p:par>
                            </p:childTnLst>
                          </p:cTn>
                        </p:par>
                        <p:par>
                          <p:cTn id="88" fill="hold" nodeType="afterGroup">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521238"/>
                                        </p:tgtEl>
                                        <p:attrNameLst>
                                          <p:attrName>style.visibility</p:attrName>
                                        </p:attrNameLst>
                                      </p:cBhvr>
                                      <p:to>
                                        <p:strVal val="visible"/>
                                      </p:to>
                                    </p:set>
                                    <p:animEffect transition="in" filter="wipe(up)">
                                      <p:cBhvr>
                                        <p:cTn id="91" dur="500"/>
                                        <p:tgtEl>
                                          <p:spTgt spid="521238"/>
                                        </p:tgtEl>
                                      </p:cBhvr>
                                    </p:animEffect>
                                  </p:childTnLst>
                                </p:cTn>
                              </p:par>
                            </p:childTnLst>
                          </p:cTn>
                        </p:par>
                        <p:par>
                          <p:cTn id="92" fill="hold" nodeType="afterGroup">
                            <p:stCondLst>
                              <p:cond delay="1000"/>
                            </p:stCondLst>
                            <p:childTnLst>
                              <p:par>
                                <p:cTn id="93" presetID="22" presetClass="entr" presetSubtype="1" fill="hold" grpId="0" nodeType="afterEffect">
                                  <p:stCondLst>
                                    <p:cond delay="0"/>
                                  </p:stCondLst>
                                  <p:childTnLst>
                                    <p:set>
                                      <p:cBhvr>
                                        <p:cTn id="94" dur="1" fill="hold">
                                          <p:stCondLst>
                                            <p:cond delay="0"/>
                                          </p:stCondLst>
                                        </p:cTn>
                                        <p:tgtEl>
                                          <p:spTgt spid="521239"/>
                                        </p:tgtEl>
                                        <p:attrNameLst>
                                          <p:attrName>style.visibility</p:attrName>
                                        </p:attrNameLst>
                                      </p:cBhvr>
                                      <p:to>
                                        <p:strVal val="visible"/>
                                      </p:to>
                                    </p:set>
                                    <p:animEffect transition="in" filter="wipe(up)">
                                      <p:cBhvr>
                                        <p:cTn id="95" dur="500"/>
                                        <p:tgtEl>
                                          <p:spTgt spid="521239"/>
                                        </p:tgtEl>
                                      </p:cBhvr>
                                    </p:animEffect>
                                  </p:childTnLst>
                                </p:cTn>
                              </p:par>
                            </p:childTnLst>
                          </p:cTn>
                        </p:par>
                        <p:par>
                          <p:cTn id="96" fill="hold" nodeType="afterGroup">
                            <p:stCondLst>
                              <p:cond delay="1500"/>
                            </p:stCondLst>
                            <p:childTnLst>
                              <p:par>
                                <p:cTn id="97" presetID="22" presetClass="entr" presetSubtype="1" fill="hold" grpId="0" nodeType="afterEffect">
                                  <p:stCondLst>
                                    <p:cond delay="0"/>
                                  </p:stCondLst>
                                  <p:childTnLst>
                                    <p:set>
                                      <p:cBhvr>
                                        <p:cTn id="98" dur="1" fill="hold">
                                          <p:stCondLst>
                                            <p:cond delay="0"/>
                                          </p:stCondLst>
                                        </p:cTn>
                                        <p:tgtEl>
                                          <p:spTgt spid="521240"/>
                                        </p:tgtEl>
                                        <p:attrNameLst>
                                          <p:attrName>style.visibility</p:attrName>
                                        </p:attrNameLst>
                                      </p:cBhvr>
                                      <p:to>
                                        <p:strVal val="visible"/>
                                      </p:to>
                                    </p:set>
                                    <p:animEffect transition="in" filter="wipe(up)">
                                      <p:cBhvr>
                                        <p:cTn id="99" dur="500"/>
                                        <p:tgtEl>
                                          <p:spTgt spid="521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6" grpId="0" animBg="1"/>
      <p:bldP spid="521222" grpId="0"/>
      <p:bldP spid="521225" grpId="0"/>
      <p:bldP spid="521226" grpId="0"/>
      <p:bldP spid="521227" grpId="0"/>
      <p:bldP spid="521228" grpId="0"/>
      <p:bldP spid="521230" grpId="0"/>
      <p:bldP spid="521231" grpId="0"/>
      <p:bldP spid="521232" grpId="0"/>
      <p:bldP spid="521233" grpId="0"/>
      <p:bldP spid="521238" grpId="0" animBg="1"/>
      <p:bldP spid="521239" grpId="0" animBg="1"/>
      <p:bldP spid="521240"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bg1"/>
            </a:gs>
            <a:gs pos="36000">
              <a:srgbClr val="800000"/>
            </a:gs>
          </a:gsLst>
          <a:lin ang="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9596" b="25309"/>
          <a:stretch/>
        </p:blipFill>
        <p:spPr>
          <a:xfrm rot="5400000">
            <a:off x="-2017577" y="1996615"/>
            <a:ext cx="6895413" cy="2827356"/>
          </a:xfrm>
          <a:prstGeom prst="rect">
            <a:avLst/>
          </a:prstGeom>
        </p:spPr>
      </p:pic>
      <p:sp>
        <p:nvSpPr>
          <p:cNvPr id="518147" name="Rectangle 1027"/>
          <p:cNvSpPr>
            <a:spLocks noGrp="1" noRot="1" noChangeArrowheads="1"/>
          </p:cNvSpPr>
          <p:nvPr>
            <p:ph type="title"/>
          </p:nvPr>
        </p:nvSpPr>
        <p:spPr>
          <a:xfrm>
            <a:off x="2555776" y="116632"/>
            <a:ext cx="5624736" cy="914400"/>
          </a:xfrm>
          <a:solidFill>
            <a:schemeClr val="accent1">
              <a:lumMod val="20000"/>
              <a:lumOff val="80000"/>
            </a:schemeClr>
          </a:solidFill>
        </p:spPr>
        <p:txBody>
          <a:bodyPr/>
          <a:lstStyle/>
          <a:p>
            <a:pPr eaLnBrk="1" hangingPunct="1">
              <a:defRPr/>
            </a:pPr>
            <a:r>
              <a:rPr kumimoji="1" lang="en-US" sz="3600" b="1" dirty="0">
                <a:solidFill>
                  <a:schemeClr val="tx1"/>
                </a:solidFill>
                <a:ea typeface="ＭＳ Ｐゴシック" charset="0"/>
              </a:rPr>
              <a:t>OT Forgiveness of Sin</a:t>
            </a:r>
          </a:p>
        </p:txBody>
      </p:sp>
      <p:sp>
        <p:nvSpPr>
          <p:cNvPr id="6" name="Rectangle 1027"/>
          <p:cNvSpPr txBox="1">
            <a:spLocks noRot="1" noChangeArrowheads="1"/>
          </p:cNvSpPr>
          <p:nvPr/>
        </p:nvSpPr>
        <p:spPr bwMode="auto">
          <a:xfrm>
            <a:off x="3059832" y="134076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Pipe = </a:t>
            </a:r>
            <a:r>
              <a:rPr kumimoji="1"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Relationship</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with God (never changing)</a:t>
            </a:r>
          </a:p>
        </p:txBody>
      </p:sp>
      <p:sp>
        <p:nvSpPr>
          <p:cNvPr id="7" name="Rectangle 1027"/>
          <p:cNvSpPr txBox="1">
            <a:spLocks noRot="1" noChangeArrowheads="1"/>
          </p:cNvSpPr>
          <p:nvPr/>
        </p:nvSpPr>
        <p:spPr bwMode="auto">
          <a:xfrm>
            <a:off x="3059832" y="296094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Clog = </a:t>
            </a:r>
            <a:r>
              <a:rPr kumimoji="1"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Fellowship</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with God (hindered by sin)</a:t>
            </a:r>
          </a:p>
        </p:txBody>
      </p:sp>
      <p:sp>
        <p:nvSpPr>
          <p:cNvPr id="8" name="Rectangle 1027"/>
          <p:cNvSpPr txBox="1">
            <a:spLocks noRot="1" noChangeArrowheads="1"/>
          </p:cNvSpPr>
          <p:nvPr/>
        </p:nvSpPr>
        <p:spPr bwMode="auto">
          <a:xfrm>
            <a:off x="3059832" y="4581128"/>
            <a:ext cx="6084168"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Sacrifices = </a:t>
            </a:r>
            <a:r>
              <a:rPr kumimoji="1"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Confession</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of Sin (sin forgiven to restore fellowship but relationship was never threatened)</a:t>
            </a:r>
          </a:p>
        </p:txBody>
      </p:sp>
      <p:sp>
        <p:nvSpPr>
          <p:cNvPr id="4" name="Left Arrow 3"/>
          <p:cNvSpPr/>
          <p:nvPr/>
        </p:nvSpPr>
        <p:spPr bwMode="auto">
          <a:xfrm>
            <a:off x="1986322" y="1556792"/>
            <a:ext cx="857486" cy="432048"/>
          </a:xfrm>
          <a:prstGeom prst="leftArrow">
            <a:avLst/>
          </a:prstGeom>
          <a:solidFill>
            <a:srgbClr val="241F1F"/>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5" name="Freeform 4"/>
          <p:cNvSpPr/>
          <p:nvPr/>
        </p:nvSpPr>
        <p:spPr>
          <a:xfrm>
            <a:off x="1159852" y="3145599"/>
            <a:ext cx="594224" cy="427327"/>
          </a:xfrm>
          <a:custGeom>
            <a:avLst/>
            <a:gdLst>
              <a:gd name="connsiteX0" fmla="*/ 0 w 594224"/>
              <a:gd name="connsiteY0" fmla="*/ 154313 h 427327"/>
              <a:gd name="connsiteX1" fmla="*/ 59347 w 594224"/>
              <a:gd name="connsiteY1" fmla="*/ 201793 h 427327"/>
              <a:gd name="connsiteX2" fmla="*/ 83087 w 594224"/>
              <a:gd name="connsiteY2" fmla="*/ 178053 h 427327"/>
              <a:gd name="connsiteX3" fmla="*/ 118695 w 594224"/>
              <a:gd name="connsiteY3" fmla="*/ 166183 h 427327"/>
              <a:gd name="connsiteX4" fmla="*/ 201782 w 594224"/>
              <a:gd name="connsiteY4" fmla="*/ 142443 h 427327"/>
              <a:gd name="connsiteX5" fmla="*/ 272999 w 594224"/>
              <a:gd name="connsiteY5" fmla="*/ 154313 h 427327"/>
              <a:gd name="connsiteX6" fmla="*/ 284869 w 594224"/>
              <a:gd name="connsiteY6" fmla="*/ 189923 h 427327"/>
              <a:gd name="connsiteX7" fmla="*/ 237391 w 594224"/>
              <a:gd name="connsiteY7" fmla="*/ 284885 h 427327"/>
              <a:gd name="connsiteX8" fmla="*/ 320477 w 594224"/>
              <a:gd name="connsiteY8" fmla="*/ 379846 h 427327"/>
              <a:gd name="connsiteX9" fmla="*/ 439173 w 594224"/>
              <a:gd name="connsiteY9" fmla="*/ 367976 h 427327"/>
              <a:gd name="connsiteX10" fmla="*/ 462912 w 594224"/>
              <a:gd name="connsiteY10" fmla="*/ 320495 h 427327"/>
              <a:gd name="connsiteX11" fmla="*/ 534129 w 594224"/>
              <a:gd name="connsiteY11" fmla="*/ 296755 h 427327"/>
              <a:gd name="connsiteX12" fmla="*/ 557868 w 594224"/>
              <a:gd name="connsiteY12" fmla="*/ 154313 h 427327"/>
              <a:gd name="connsiteX13" fmla="*/ 581607 w 594224"/>
              <a:gd name="connsiteY13" fmla="*/ 130572 h 427327"/>
              <a:gd name="connsiteX14" fmla="*/ 569738 w 594224"/>
              <a:gd name="connsiteY14" fmla="*/ 213664 h 427327"/>
              <a:gd name="connsiteX15" fmla="*/ 522260 w 594224"/>
              <a:gd name="connsiteY15" fmla="*/ 225534 h 427327"/>
              <a:gd name="connsiteX16" fmla="*/ 439173 w 594224"/>
              <a:gd name="connsiteY16" fmla="*/ 213664 h 427327"/>
              <a:gd name="connsiteX17" fmla="*/ 427303 w 594224"/>
              <a:gd name="connsiteY17" fmla="*/ 166183 h 427327"/>
              <a:gd name="connsiteX18" fmla="*/ 367956 w 594224"/>
              <a:gd name="connsiteY18" fmla="*/ 106832 h 427327"/>
              <a:gd name="connsiteX19" fmla="*/ 344216 w 594224"/>
              <a:gd name="connsiteY19" fmla="*/ 142443 h 427327"/>
              <a:gd name="connsiteX20" fmla="*/ 332347 w 594224"/>
              <a:gd name="connsiteY20" fmla="*/ 189923 h 427327"/>
              <a:gd name="connsiteX21" fmla="*/ 296738 w 594224"/>
              <a:gd name="connsiteY21" fmla="*/ 201793 h 427327"/>
              <a:gd name="connsiteX22" fmla="*/ 201782 w 594224"/>
              <a:gd name="connsiteY22" fmla="*/ 189923 h 427327"/>
              <a:gd name="connsiteX23" fmla="*/ 166173 w 594224"/>
              <a:gd name="connsiteY23" fmla="*/ 201793 h 427327"/>
              <a:gd name="connsiteX24" fmla="*/ 154304 w 594224"/>
              <a:gd name="connsiteY24" fmla="*/ 154313 h 427327"/>
              <a:gd name="connsiteX25" fmla="*/ 130565 w 594224"/>
              <a:gd name="connsiteY25" fmla="*/ 130572 h 427327"/>
              <a:gd name="connsiteX26" fmla="*/ 130565 w 594224"/>
              <a:gd name="connsiteY26" fmla="*/ 284885 h 427327"/>
              <a:gd name="connsiteX27" fmla="*/ 178043 w 594224"/>
              <a:gd name="connsiteY27" fmla="*/ 308625 h 427327"/>
              <a:gd name="connsiteX28" fmla="*/ 213651 w 594224"/>
              <a:gd name="connsiteY28" fmla="*/ 344236 h 427327"/>
              <a:gd name="connsiteX29" fmla="*/ 261130 w 594224"/>
              <a:gd name="connsiteY29" fmla="*/ 332366 h 427327"/>
              <a:gd name="connsiteX30" fmla="*/ 427303 w 594224"/>
              <a:gd name="connsiteY30" fmla="*/ 320495 h 427327"/>
              <a:gd name="connsiteX31" fmla="*/ 451042 w 594224"/>
              <a:gd name="connsiteY31" fmla="*/ 284885 h 427327"/>
              <a:gd name="connsiteX32" fmla="*/ 439173 w 594224"/>
              <a:gd name="connsiteY32" fmla="*/ 142443 h 427327"/>
              <a:gd name="connsiteX33" fmla="*/ 534129 w 594224"/>
              <a:gd name="connsiteY33" fmla="*/ 166183 h 427327"/>
              <a:gd name="connsiteX34" fmla="*/ 498521 w 594224"/>
              <a:gd name="connsiteY34" fmla="*/ 59351 h 427327"/>
              <a:gd name="connsiteX35" fmla="*/ 391695 w 594224"/>
              <a:gd name="connsiteY35" fmla="*/ 0 h 427327"/>
              <a:gd name="connsiteX36" fmla="*/ 332347 w 594224"/>
              <a:gd name="connsiteY36" fmla="*/ 11870 h 427327"/>
              <a:gd name="connsiteX37" fmla="*/ 308608 w 594224"/>
              <a:gd name="connsiteY37" fmla="*/ 47481 h 427327"/>
              <a:gd name="connsiteX38" fmla="*/ 272999 w 594224"/>
              <a:gd name="connsiteY38" fmla="*/ 59351 h 427327"/>
              <a:gd name="connsiteX39" fmla="*/ 249260 w 594224"/>
              <a:gd name="connsiteY39" fmla="*/ 83092 h 427327"/>
              <a:gd name="connsiteX40" fmla="*/ 213651 w 594224"/>
              <a:gd name="connsiteY40" fmla="*/ 94962 h 427327"/>
              <a:gd name="connsiteX41" fmla="*/ 201782 w 594224"/>
              <a:gd name="connsiteY41" fmla="*/ 130572 h 427327"/>
              <a:gd name="connsiteX42" fmla="*/ 189912 w 594224"/>
              <a:gd name="connsiteY42" fmla="*/ 308625 h 427327"/>
              <a:gd name="connsiteX43" fmla="*/ 94956 w 594224"/>
              <a:gd name="connsiteY43" fmla="*/ 296755 h 427327"/>
              <a:gd name="connsiteX44" fmla="*/ 83087 w 594224"/>
              <a:gd name="connsiteY44" fmla="*/ 261144 h 427327"/>
              <a:gd name="connsiteX45" fmla="*/ 166173 w 594224"/>
              <a:gd name="connsiteY45" fmla="*/ 344236 h 427327"/>
              <a:gd name="connsiteX46" fmla="*/ 237391 w 594224"/>
              <a:gd name="connsiteY46" fmla="*/ 379846 h 427327"/>
              <a:gd name="connsiteX47" fmla="*/ 261130 w 594224"/>
              <a:gd name="connsiteY47" fmla="*/ 403587 h 427327"/>
              <a:gd name="connsiteX48" fmla="*/ 332347 w 594224"/>
              <a:gd name="connsiteY48" fmla="*/ 427327 h 427327"/>
              <a:gd name="connsiteX49" fmla="*/ 415434 w 594224"/>
              <a:gd name="connsiteY49" fmla="*/ 415457 h 427327"/>
              <a:gd name="connsiteX50" fmla="*/ 451042 w 594224"/>
              <a:gd name="connsiteY50" fmla="*/ 379846 h 427327"/>
              <a:gd name="connsiteX51" fmla="*/ 462912 w 594224"/>
              <a:gd name="connsiteY51" fmla="*/ 273015 h 42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224" h="427327">
                <a:moveTo>
                  <a:pt x="0" y="154313"/>
                </a:moveTo>
                <a:cubicBezTo>
                  <a:pt x="19782" y="170140"/>
                  <a:pt x="34988" y="194833"/>
                  <a:pt x="59347" y="201793"/>
                </a:cubicBezTo>
                <a:cubicBezTo>
                  <a:pt x="70108" y="204868"/>
                  <a:pt x="73491" y="183811"/>
                  <a:pt x="83087" y="178053"/>
                </a:cubicBezTo>
                <a:cubicBezTo>
                  <a:pt x="93815" y="171616"/>
                  <a:pt x="106665" y="169620"/>
                  <a:pt x="118695" y="166183"/>
                </a:cubicBezTo>
                <a:cubicBezTo>
                  <a:pt x="223031" y="136371"/>
                  <a:pt x="116398" y="170905"/>
                  <a:pt x="201782" y="142443"/>
                </a:cubicBezTo>
                <a:cubicBezTo>
                  <a:pt x="225521" y="146400"/>
                  <a:pt x="252104" y="142372"/>
                  <a:pt x="272999" y="154313"/>
                </a:cubicBezTo>
                <a:cubicBezTo>
                  <a:pt x="283862" y="160521"/>
                  <a:pt x="284869" y="177411"/>
                  <a:pt x="284869" y="189923"/>
                </a:cubicBezTo>
                <a:cubicBezTo>
                  <a:pt x="284869" y="280854"/>
                  <a:pt x="293442" y="266200"/>
                  <a:pt x="237391" y="284885"/>
                </a:cubicBezTo>
                <a:cubicBezTo>
                  <a:pt x="292782" y="367976"/>
                  <a:pt x="261129" y="340279"/>
                  <a:pt x="320477" y="379846"/>
                </a:cubicBezTo>
                <a:cubicBezTo>
                  <a:pt x="360042" y="375889"/>
                  <a:pt x="402469" y="383270"/>
                  <a:pt x="439173" y="367976"/>
                </a:cubicBezTo>
                <a:cubicBezTo>
                  <a:pt x="455507" y="361170"/>
                  <a:pt x="448756" y="331112"/>
                  <a:pt x="462912" y="320495"/>
                </a:cubicBezTo>
                <a:cubicBezTo>
                  <a:pt x="482930" y="305481"/>
                  <a:pt x="534129" y="296755"/>
                  <a:pt x="534129" y="296755"/>
                </a:cubicBezTo>
                <a:cubicBezTo>
                  <a:pt x="535097" y="289977"/>
                  <a:pt x="550431" y="171667"/>
                  <a:pt x="557868" y="154313"/>
                </a:cubicBezTo>
                <a:cubicBezTo>
                  <a:pt x="562276" y="144027"/>
                  <a:pt x="573694" y="138486"/>
                  <a:pt x="581607" y="130572"/>
                </a:cubicBezTo>
                <a:cubicBezTo>
                  <a:pt x="592759" y="164030"/>
                  <a:pt x="608001" y="181777"/>
                  <a:pt x="569738" y="213664"/>
                </a:cubicBezTo>
                <a:cubicBezTo>
                  <a:pt x="557206" y="224108"/>
                  <a:pt x="538086" y="221577"/>
                  <a:pt x="522260" y="225534"/>
                </a:cubicBezTo>
                <a:cubicBezTo>
                  <a:pt x="494564" y="221577"/>
                  <a:pt x="462897" y="228492"/>
                  <a:pt x="439173" y="213664"/>
                </a:cubicBezTo>
                <a:cubicBezTo>
                  <a:pt x="425339" y="205017"/>
                  <a:pt x="433729" y="181178"/>
                  <a:pt x="427303" y="166183"/>
                </a:cubicBezTo>
                <a:cubicBezTo>
                  <a:pt x="411477" y="129253"/>
                  <a:pt x="399609" y="127935"/>
                  <a:pt x="367956" y="106832"/>
                </a:cubicBezTo>
                <a:cubicBezTo>
                  <a:pt x="360043" y="118702"/>
                  <a:pt x="349836" y="129330"/>
                  <a:pt x="344216" y="142443"/>
                </a:cubicBezTo>
                <a:cubicBezTo>
                  <a:pt x="337790" y="157438"/>
                  <a:pt x="342538" y="177184"/>
                  <a:pt x="332347" y="189923"/>
                </a:cubicBezTo>
                <a:cubicBezTo>
                  <a:pt x="324531" y="199693"/>
                  <a:pt x="308608" y="197836"/>
                  <a:pt x="296738" y="201793"/>
                </a:cubicBezTo>
                <a:cubicBezTo>
                  <a:pt x="265086" y="197836"/>
                  <a:pt x="233680" y="189923"/>
                  <a:pt x="201782" y="189923"/>
                </a:cubicBezTo>
                <a:cubicBezTo>
                  <a:pt x="189270" y="189923"/>
                  <a:pt x="176182" y="209300"/>
                  <a:pt x="166173" y="201793"/>
                </a:cubicBezTo>
                <a:cubicBezTo>
                  <a:pt x="153122" y="192005"/>
                  <a:pt x="161599" y="168905"/>
                  <a:pt x="154304" y="154313"/>
                </a:cubicBezTo>
                <a:cubicBezTo>
                  <a:pt x="149299" y="144303"/>
                  <a:pt x="138478" y="138486"/>
                  <a:pt x="130565" y="130572"/>
                </a:cubicBezTo>
                <a:cubicBezTo>
                  <a:pt x="111929" y="186483"/>
                  <a:pt x="98992" y="209107"/>
                  <a:pt x="130565" y="284885"/>
                </a:cubicBezTo>
                <a:cubicBezTo>
                  <a:pt x="137370" y="301218"/>
                  <a:pt x="162217" y="300712"/>
                  <a:pt x="178043" y="308625"/>
                </a:cubicBezTo>
                <a:cubicBezTo>
                  <a:pt x="189912" y="320495"/>
                  <a:pt x="197510" y="339624"/>
                  <a:pt x="213651" y="344236"/>
                </a:cubicBezTo>
                <a:cubicBezTo>
                  <a:pt x="229337" y="348718"/>
                  <a:pt x="244916" y="334168"/>
                  <a:pt x="261130" y="332366"/>
                </a:cubicBezTo>
                <a:cubicBezTo>
                  <a:pt x="316322" y="326233"/>
                  <a:pt x="371912" y="324452"/>
                  <a:pt x="427303" y="320495"/>
                </a:cubicBezTo>
                <a:cubicBezTo>
                  <a:pt x="435216" y="308625"/>
                  <a:pt x="450093" y="299119"/>
                  <a:pt x="451042" y="284885"/>
                </a:cubicBezTo>
                <a:cubicBezTo>
                  <a:pt x="454211" y="237345"/>
                  <a:pt x="411851" y="181476"/>
                  <a:pt x="439173" y="142443"/>
                </a:cubicBezTo>
                <a:cubicBezTo>
                  <a:pt x="457882" y="115714"/>
                  <a:pt x="502477" y="158270"/>
                  <a:pt x="534129" y="166183"/>
                </a:cubicBezTo>
                <a:cubicBezTo>
                  <a:pt x="522260" y="130572"/>
                  <a:pt x="519886" y="90214"/>
                  <a:pt x="498521" y="59351"/>
                </a:cubicBezTo>
                <a:cubicBezTo>
                  <a:pt x="474033" y="23977"/>
                  <a:pt x="429314" y="12540"/>
                  <a:pt x="391695" y="0"/>
                </a:cubicBezTo>
                <a:cubicBezTo>
                  <a:pt x="371912" y="3957"/>
                  <a:pt x="349863" y="1860"/>
                  <a:pt x="332347" y="11870"/>
                </a:cubicBezTo>
                <a:cubicBezTo>
                  <a:pt x="319961" y="18948"/>
                  <a:pt x="319748" y="38569"/>
                  <a:pt x="308608" y="47481"/>
                </a:cubicBezTo>
                <a:cubicBezTo>
                  <a:pt x="298838" y="55297"/>
                  <a:pt x="284869" y="55394"/>
                  <a:pt x="272999" y="59351"/>
                </a:cubicBezTo>
                <a:cubicBezTo>
                  <a:pt x="265086" y="67265"/>
                  <a:pt x="258856" y="77334"/>
                  <a:pt x="249260" y="83092"/>
                </a:cubicBezTo>
                <a:cubicBezTo>
                  <a:pt x="238531" y="89530"/>
                  <a:pt x="222498" y="86115"/>
                  <a:pt x="213651" y="94962"/>
                </a:cubicBezTo>
                <a:cubicBezTo>
                  <a:pt x="204804" y="103809"/>
                  <a:pt x="205738" y="118702"/>
                  <a:pt x="201782" y="130572"/>
                </a:cubicBezTo>
                <a:cubicBezTo>
                  <a:pt x="197825" y="189923"/>
                  <a:pt x="222076" y="258589"/>
                  <a:pt x="189912" y="308625"/>
                </a:cubicBezTo>
                <a:cubicBezTo>
                  <a:pt x="172663" y="335458"/>
                  <a:pt x="124105" y="309711"/>
                  <a:pt x="94956" y="296755"/>
                </a:cubicBezTo>
                <a:cubicBezTo>
                  <a:pt x="83522" y="291673"/>
                  <a:pt x="72676" y="254203"/>
                  <a:pt x="83087" y="261144"/>
                </a:cubicBezTo>
                <a:cubicBezTo>
                  <a:pt x="115677" y="282872"/>
                  <a:pt x="129015" y="331850"/>
                  <a:pt x="166173" y="344236"/>
                </a:cubicBezTo>
                <a:cubicBezTo>
                  <a:pt x="203782" y="356773"/>
                  <a:pt x="204522" y="353549"/>
                  <a:pt x="237391" y="379846"/>
                </a:cubicBezTo>
                <a:cubicBezTo>
                  <a:pt x="246130" y="386837"/>
                  <a:pt x="251120" y="398582"/>
                  <a:pt x="261130" y="403587"/>
                </a:cubicBezTo>
                <a:cubicBezTo>
                  <a:pt x="283511" y="414778"/>
                  <a:pt x="332347" y="427327"/>
                  <a:pt x="332347" y="427327"/>
                </a:cubicBezTo>
                <a:cubicBezTo>
                  <a:pt x="360043" y="423370"/>
                  <a:pt x="389458" y="425848"/>
                  <a:pt x="415434" y="415457"/>
                </a:cubicBezTo>
                <a:cubicBezTo>
                  <a:pt x="431020" y="409222"/>
                  <a:pt x="441731" y="393813"/>
                  <a:pt x="451042" y="379846"/>
                </a:cubicBezTo>
                <a:cubicBezTo>
                  <a:pt x="470419" y="350778"/>
                  <a:pt x="462912" y="301601"/>
                  <a:pt x="462912" y="273015"/>
                </a:cubicBezTo>
              </a:path>
            </a:pathLst>
          </a:custGeom>
          <a:ln w="57150" cmpd="sng">
            <a:solidFill>
              <a:schemeClr val="tx1"/>
            </a:solidFill>
          </a:ln>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12" name="Left Arrow 11"/>
          <p:cNvSpPr/>
          <p:nvPr/>
        </p:nvSpPr>
        <p:spPr bwMode="auto">
          <a:xfrm>
            <a:off x="1986322" y="3140968"/>
            <a:ext cx="857486" cy="432048"/>
          </a:xfrm>
          <a:prstGeom prst="leftArrow">
            <a:avLst/>
          </a:prstGeom>
          <a:solidFill>
            <a:srgbClr val="241F1F"/>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13" name="Left Arrow 12"/>
          <p:cNvSpPr/>
          <p:nvPr/>
        </p:nvSpPr>
        <p:spPr bwMode="auto">
          <a:xfrm>
            <a:off x="1986322" y="4725144"/>
            <a:ext cx="857486" cy="432048"/>
          </a:xfrm>
          <a:prstGeom prst="leftArrow">
            <a:avLst/>
          </a:prstGeom>
          <a:solidFill>
            <a:srgbClr val="241F1F"/>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14" name="Rectangle 1027"/>
          <p:cNvSpPr txBox="1">
            <a:spLocks noRot="1" noChangeArrowheads="1"/>
          </p:cNvSpPr>
          <p:nvPr/>
        </p:nvSpPr>
        <p:spPr bwMode="auto">
          <a:xfrm>
            <a:off x="0" y="2780928"/>
            <a:ext cx="1187624"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Sin</a:t>
            </a:r>
          </a:p>
        </p:txBody>
      </p:sp>
      <p:sp>
        <p:nvSpPr>
          <p:cNvPr id="15" name="Text Box 1045"/>
          <p:cNvSpPr txBox="1">
            <a:spLocks noChangeArrowheads="1"/>
          </p:cNvSpPr>
          <p:nvPr/>
        </p:nvSpPr>
        <p:spPr bwMode="auto">
          <a:xfrm>
            <a:off x="8283736" y="179348"/>
            <a:ext cx="701514" cy="369332"/>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121b</a:t>
            </a: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81089877"/>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animBg="1"/>
      <p:bldP spid="5" grpId="0" animBg="1"/>
      <p:bldP spid="5" grpId="1" animBg="1"/>
      <p:bldP spid="12" grpId="0" animBg="1"/>
      <p:bldP spid="13" grpId="0" animBg="1"/>
      <p:bldP spid="14" grpId="0"/>
      <p:bldP spid="14"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bg1"/>
            </a:gs>
            <a:gs pos="36000">
              <a:schemeClr val="accent6">
                <a:lumMod val="75000"/>
              </a:schemeClr>
            </a:gs>
          </a:gsLst>
          <a:lin ang="0" scaled="1"/>
          <a:tileRect/>
        </a:gra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4"/>
          <a:srcRect t="19596" b="25309"/>
          <a:stretch/>
        </p:blipFill>
        <p:spPr>
          <a:xfrm rot="5400000">
            <a:off x="-2017577" y="1996615"/>
            <a:ext cx="6895413" cy="2827356"/>
          </a:xfrm>
          <a:prstGeom prst="rect">
            <a:avLst/>
          </a:prstGeom>
        </p:spPr>
      </p:pic>
      <p:sp>
        <p:nvSpPr>
          <p:cNvPr id="518147" name="Rectangle 1027"/>
          <p:cNvSpPr>
            <a:spLocks noGrp="1" noRot="1" noChangeArrowheads="1"/>
          </p:cNvSpPr>
          <p:nvPr>
            <p:ph type="title"/>
          </p:nvPr>
        </p:nvSpPr>
        <p:spPr>
          <a:xfrm>
            <a:off x="2555776" y="116632"/>
            <a:ext cx="5624736" cy="914400"/>
          </a:xfrm>
          <a:solidFill>
            <a:schemeClr val="accent1">
              <a:lumMod val="20000"/>
              <a:lumOff val="80000"/>
            </a:schemeClr>
          </a:solidFill>
        </p:spPr>
        <p:txBody>
          <a:bodyPr/>
          <a:lstStyle/>
          <a:p>
            <a:pPr eaLnBrk="1" hangingPunct="1">
              <a:defRPr/>
            </a:pPr>
            <a:r>
              <a:rPr kumimoji="1" lang="en-US" sz="3600" b="1" dirty="0">
                <a:solidFill>
                  <a:schemeClr val="tx1"/>
                </a:solidFill>
                <a:ea typeface="ＭＳ Ｐゴシック" charset="0"/>
              </a:rPr>
              <a:t>NT Forgiveness of Sin</a:t>
            </a:r>
          </a:p>
        </p:txBody>
      </p:sp>
      <p:sp>
        <p:nvSpPr>
          <p:cNvPr id="6" name="Rectangle 1027"/>
          <p:cNvSpPr txBox="1">
            <a:spLocks noRot="1" noChangeArrowheads="1"/>
          </p:cNvSpPr>
          <p:nvPr/>
        </p:nvSpPr>
        <p:spPr bwMode="auto">
          <a:xfrm>
            <a:off x="3059832" y="134076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Pipe = </a:t>
            </a:r>
            <a:r>
              <a:rPr kumimoji="1"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Relationship</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with God (never changing)</a:t>
            </a:r>
          </a:p>
        </p:txBody>
      </p:sp>
      <p:sp>
        <p:nvSpPr>
          <p:cNvPr id="7" name="Rectangle 1027"/>
          <p:cNvSpPr txBox="1">
            <a:spLocks noRot="1" noChangeArrowheads="1"/>
          </p:cNvSpPr>
          <p:nvPr/>
        </p:nvSpPr>
        <p:spPr bwMode="auto">
          <a:xfrm>
            <a:off x="3059832" y="296094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Clog = </a:t>
            </a:r>
            <a:r>
              <a:rPr kumimoji="1"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Fellowship</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with God (hindered by sin)</a:t>
            </a:r>
          </a:p>
        </p:txBody>
      </p:sp>
      <p:sp>
        <p:nvSpPr>
          <p:cNvPr id="8" name="Rectangle 1027"/>
          <p:cNvSpPr txBox="1">
            <a:spLocks noRot="1" noChangeArrowheads="1"/>
          </p:cNvSpPr>
          <p:nvPr/>
        </p:nvSpPr>
        <p:spPr bwMode="auto">
          <a:xfrm>
            <a:off x="3059832" y="4581128"/>
            <a:ext cx="6084168"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Christ</a:t>
            </a:r>
            <a:r>
              <a:rPr kumimoji="1" lang="uk-UA"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s Sacrifice = The Basis for </a:t>
            </a:r>
            <a:r>
              <a:rPr kumimoji="1"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Confession</a:t>
            </a:r>
            <a:r>
              <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of Sin (sin is forgiven to restore fellowship but relationship has never been never threatened)</a:t>
            </a:r>
          </a:p>
        </p:txBody>
      </p:sp>
      <p:sp>
        <p:nvSpPr>
          <p:cNvPr id="4" name="Left Arrow 3"/>
          <p:cNvSpPr/>
          <p:nvPr/>
        </p:nvSpPr>
        <p:spPr bwMode="auto">
          <a:xfrm>
            <a:off x="1986322" y="1556792"/>
            <a:ext cx="857486" cy="432048"/>
          </a:xfrm>
          <a:prstGeom prst="leftArrow">
            <a:avLst/>
          </a:prstGeom>
          <a:solidFill>
            <a:srgbClr val="00009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5" name="Freeform 4"/>
          <p:cNvSpPr/>
          <p:nvPr/>
        </p:nvSpPr>
        <p:spPr>
          <a:xfrm>
            <a:off x="1241257" y="3145599"/>
            <a:ext cx="594224" cy="427327"/>
          </a:xfrm>
          <a:custGeom>
            <a:avLst/>
            <a:gdLst>
              <a:gd name="connsiteX0" fmla="*/ 0 w 594224"/>
              <a:gd name="connsiteY0" fmla="*/ 154313 h 427327"/>
              <a:gd name="connsiteX1" fmla="*/ 59347 w 594224"/>
              <a:gd name="connsiteY1" fmla="*/ 201793 h 427327"/>
              <a:gd name="connsiteX2" fmla="*/ 83087 w 594224"/>
              <a:gd name="connsiteY2" fmla="*/ 178053 h 427327"/>
              <a:gd name="connsiteX3" fmla="*/ 118695 w 594224"/>
              <a:gd name="connsiteY3" fmla="*/ 166183 h 427327"/>
              <a:gd name="connsiteX4" fmla="*/ 201782 w 594224"/>
              <a:gd name="connsiteY4" fmla="*/ 142443 h 427327"/>
              <a:gd name="connsiteX5" fmla="*/ 272999 w 594224"/>
              <a:gd name="connsiteY5" fmla="*/ 154313 h 427327"/>
              <a:gd name="connsiteX6" fmla="*/ 284869 w 594224"/>
              <a:gd name="connsiteY6" fmla="*/ 189923 h 427327"/>
              <a:gd name="connsiteX7" fmla="*/ 237391 w 594224"/>
              <a:gd name="connsiteY7" fmla="*/ 284885 h 427327"/>
              <a:gd name="connsiteX8" fmla="*/ 320477 w 594224"/>
              <a:gd name="connsiteY8" fmla="*/ 379846 h 427327"/>
              <a:gd name="connsiteX9" fmla="*/ 439173 w 594224"/>
              <a:gd name="connsiteY9" fmla="*/ 367976 h 427327"/>
              <a:gd name="connsiteX10" fmla="*/ 462912 w 594224"/>
              <a:gd name="connsiteY10" fmla="*/ 320495 h 427327"/>
              <a:gd name="connsiteX11" fmla="*/ 534129 w 594224"/>
              <a:gd name="connsiteY11" fmla="*/ 296755 h 427327"/>
              <a:gd name="connsiteX12" fmla="*/ 557868 w 594224"/>
              <a:gd name="connsiteY12" fmla="*/ 154313 h 427327"/>
              <a:gd name="connsiteX13" fmla="*/ 581607 w 594224"/>
              <a:gd name="connsiteY13" fmla="*/ 130572 h 427327"/>
              <a:gd name="connsiteX14" fmla="*/ 569738 w 594224"/>
              <a:gd name="connsiteY14" fmla="*/ 213664 h 427327"/>
              <a:gd name="connsiteX15" fmla="*/ 522260 w 594224"/>
              <a:gd name="connsiteY15" fmla="*/ 225534 h 427327"/>
              <a:gd name="connsiteX16" fmla="*/ 439173 w 594224"/>
              <a:gd name="connsiteY16" fmla="*/ 213664 h 427327"/>
              <a:gd name="connsiteX17" fmla="*/ 427303 w 594224"/>
              <a:gd name="connsiteY17" fmla="*/ 166183 h 427327"/>
              <a:gd name="connsiteX18" fmla="*/ 367956 w 594224"/>
              <a:gd name="connsiteY18" fmla="*/ 106832 h 427327"/>
              <a:gd name="connsiteX19" fmla="*/ 344216 w 594224"/>
              <a:gd name="connsiteY19" fmla="*/ 142443 h 427327"/>
              <a:gd name="connsiteX20" fmla="*/ 332347 w 594224"/>
              <a:gd name="connsiteY20" fmla="*/ 189923 h 427327"/>
              <a:gd name="connsiteX21" fmla="*/ 296738 w 594224"/>
              <a:gd name="connsiteY21" fmla="*/ 201793 h 427327"/>
              <a:gd name="connsiteX22" fmla="*/ 201782 w 594224"/>
              <a:gd name="connsiteY22" fmla="*/ 189923 h 427327"/>
              <a:gd name="connsiteX23" fmla="*/ 166173 w 594224"/>
              <a:gd name="connsiteY23" fmla="*/ 201793 h 427327"/>
              <a:gd name="connsiteX24" fmla="*/ 154304 w 594224"/>
              <a:gd name="connsiteY24" fmla="*/ 154313 h 427327"/>
              <a:gd name="connsiteX25" fmla="*/ 130565 w 594224"/>
              <a:gd name="connsiteY25" fmla="*/ 130572 h 427327"/>
              <a:gd name="connsiteX26" fmla="*/ 130565 w 594224"/>
              <a:gd name="connsiteY26" fmla="*/ 284885 h 427327"/>
              <a:gd name="connsiteX27" fmla="*/ 178043 w 594224"/>
              <a:gd name="connsiteY27" fmla="*/ 308625 h 427327"/>
              <a:gd name="connsiteX28" fmla="*/ 213651 w 594224"/>
              <a:gd name="connsiteY28" fmla="*/ 344236 h 427327"/>
              <a:gd name="connsiteX29" fmla="*/ 261130 w 594224"/>
              <a:gd name="connsiteY29" fmla="*/ 332366 h 427327"/>
              <a:gd name="connsiteX30" fmla="*/ 427303 w 594224"/>
              <a:gd name="connsiteY30" fmla="*/ 320495 h 427327"/>
              <a:gd name="connsiteX31" fmla="*/ 451042 w 594224"/>
              <a:gd name="connsiteY31" fmla="*/ 284885 h 427327"/>
              <a:gd name="connsiteX32" fmla="*/ 439173 w 594224"/>
              <a:gd name="connsiteY32" fmla="*/ 142443 h 427327"/>
              <a:gd name="connsiteX33" fmla="*/ 534129 w 594224"/>
              <a:gd name="connsiteY33" fmla="*/ 166183 h 427327"/>
              <a:gd name="connsiteX34" fmla="*/ 498521 w 594224"/>
              <a:gd name="connsiteY34" fmla="*/ 59351 h 427327"/>
              <a:gd name="connsiteX35" fmla="*/ 391695 w 594224"/>
              <a:gd name="connsiteY35" fmla="*/ 0 h 427327"/>
              <a:gd name="connsiteX36" fmla="*/ 332347 w 594224"/>
              <a:gd name="connsiteY36" fmla="*/ 11870 h 427327"/>
              <a:gd name="connsiteX37" fmla="*/ 308608 w 594224"/>
              <a:gd name="connsiteY37" fmla="*/ 47481 h 427327"/>
              <a:gd name="connsiteX38" fmla="*/ 272999 w 594224"/>
              <a:gd name="connsiteY38" fmla="*/ 59351 h 427327"/>
              <a:gd name="connsiteX39" fmla="*/ 249260 w 594224"/>
              <a:gd name="connsiteY39" fmla="*/ 83092 h 427327"/>
              <a:gd name="connsiteX40" fmla="*/ 213651 w 594224"/>
              <a:gd name="connsiteY40" fmla="*/ 94962 h 427327"/>
              <a:gd name="connsiteX41" fmla="*/ 201782 w 594224"/>
              <a:gd name="connsiteY41" fmla="*/ 130572 h 427327"/>
              <a:gd name="connsiteX42" fmla="*/ 189912 w 594224"/>
              <a:gd name="connsiteY42" fmla="*/ 308625 h 427327"/>
              <a:gd name="connsiteX43" fmla="*/ 94956 w 594224"/>
              <a:gd name="connsiteY43" fmla="*/ 296755 h 427327"/>
              <a:gd name="connsiteX44" fmla="*/ 83087 w 594224"/>
              <a:gd name="connsiteY44" fmla="*/ 261144 h 427327"/>
              <a:gd name="connsiteX45" fmla="*/ 166173 w 594224"/>
              <a:gd name="connsiteY45" fmla="*/ 344236 h 427327"/>
              <a:gd name="connsiteX46" fmla="*/ 237391 w 594224"/>
              <a:gd name="connsiteY46" fmla="*/ 379846 h 427327"/>
              <a:gd name="connsiteX47" fmla="*/ 261130 w 594224"/>
              <a:gd name="connsiteY47" fmla="*/ 403587 h 427327"/>
              <a:gd name="connsiteX48" fmla="*/ 332347 w 594224"/>
              <a:gd name="connsiteY48" fmla="*/ 427327 h 427327"/>
              <a:gd name="connsiteX49" fmla="*/ 415434 w 594224"/>
              <a:gd name="connsiteY49" fmla="*/ 415457 h 427327"/>
              <a:gd name="connsiteX50" fmla="*/ 451042 w 594224"/>
              <a:gd name="connsiteY50" fmla="*/ 379846 h 427327"/>
              <a:gd name="connsiteX51" fmla="*/ 462912 w 594224"/>
              <a:gd name="connsiteY51" fmla="*/ 273015 h 42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224" h="427327">
                <a:moveTo>
                  <a:pt x="0" y="154313"/>
                </a:moveTo>
                <a:cubicBezTo>
                  <a:pt x="19782" y="170140"/>
                  <a:pt x="34988" y="194833"/>
                  <a:pt x="59347" y="201793"/>
                </a:cubicBezTo>
                <a:cubicBezTo>
                  <a:pt x="70108" y="204868"/>
                  <a:pt x="73491" y="183811"/>
                  <a:pt x="83087" y="178053"/>
                </a:cubicBezTo>
                <a:cubicBezTo>
                  <a:pt x="93815" y="171616"/>
                  <a:pt x="106665" y="169620"/>
                  <a:pt x="118695" y="166183"/>
                </a:cubicBezTo>
                <a:cubicBezTo>
                  <a:pt x="223031" y="136371"/>
                  <a:pt x="116398" y="170905"/>
                  <a:pt x="201782" y="142443"/>
                </a:cubicBezTo>
                <a:cubicBezTo>
                  <a:pt x="225521" y="146400"/>
                  <a:pt x="252104" y="142372"/>
                  <a:pt x="272999" y="154313"/>
                </a:cubicBezTo>
                <a:cubicBezTo>
                  <a:pt x="283862" y="160521"/>
                  <a:pt x="284869" y="177411"/>
                  <a:pt x="284869" y="189923"/>
                </a:cubicBezTo>
                <a:cubicBezTo>
                  <a:pt x="284869" y="280854"/>
                  <a:pt x="293442" y="266200"/>
                  <a:pt x="237391" y="284885"/>
                </a:cubicBezTo>
                <a:cubicBezTo>
                  <a:pt x="292782" y="367976"/>
                  <a:pt x="261129" y="340279"/>
                  <a:pt x="320477" y="379846"/>
                </a:cubicBezTo>
                <a:cubicBezTo>
                  <a:pt x="360042" y="375889"/>
                  <a:pt x="402469" y="383270"/>
                  <a:pt x="439173" y="367976"/>
                </a:cubicBezTo>
                <a:cubicBezTo>
                  <a:pt x="455507" y="361170"/>
                  <a:pt x="448756" y="331112"/>
                  <a:pt x="462912" y="320495"/>
                </a:cubicBezTo>
                <a:cubicBezTo>
                  <a:pt x="482930" y="305481"/>
                  <a:pt x="534129" y="296755"/>
                  <a:pt x="534129" y="296755"/>
                </a:cubicBezTo>
                <a:cubicBezTo>
                  <a:pt x="535097" y="289977"/>
                  <a:pt x="550431" y="171667"/>
                  <a:pt x="557868" y="154313"/>
                </a:cubicBezTo>
                <a:cubicBezTo>
                  <a:pt x="562276" y="144027"/>
                  <a:pt x="573694" y="138486"/>
                  <a:pt x="581607" y="130572"/>
                </a:cubicBezTo>
                <a:cubicBezTo>
                  <a:pt x="592759" y="164030"/>
                  <a:pt x="608001" y="181777"/>
                  <a:pt x="569738" y="213664"/>
                </a:cubicBezTo>
                <a:cubicBezTo>
                  <a:pt x="557206" y="224108"/>
                  <a:pt x="538086" y="221577"/>
                  <a:pt x="522260" y="225534"/>
                </a:cubicBezTo>
                <a:cubicBezTo>
                  <a:pt x="494564" y="221577"/>
                  <a:pt x="462897" y="228492"/>
                  <a:pt x="439173" y="213664"/>
                </a:cubicBezTo>
                <a:cubicBezTo>
                  <a:pt x="425339" y="205017"/>
                  <a:pt x="433729" y="181178"/>
                  <a:pt x="427303" y="166183"/>
                </a:cubicBezTo>
                <a:cubicBezTo>
                  <a:pt x="411477" y="129253"/>
                  <a:pt x="399609" y="127935"/>
                  <a:pt x="367956" y="106832"/>
                </a:cubicBezTo>
                <a:cubicBezTo>
                  <a:pt x="360043" y="118702"/>
                  <a:pt x="349836" y="129330"/>
                  <a:pt x="344216" y="142443"/>
                </a:cubicBezTo>
                <a:cubicBezTo>
                  <a:pt x="337790" y="157438"/>
                  <a:pt x="342538" y="177184"/>
                  <a:pt x="332347" y="189923"/>
                </a:cubicBezTo>
                <a:cubicBezTo>
                  <a:pt x="324531" y="199693"/>
                  <a:pt x="308608" y="197836"/>
                  <a:pt x="296738" y="201793"/>
                </a:cubicBezTo>
                <a:cubicBezTo>
                  <a:pt x="265086" y="197836"/>
                  <a:pt x="233680" y="189923"/>
                  <a:pt x="201782" y="189923"/>
                </a:cubicBezTo>
                <a:cubicBezTo>
                  <a:pt x="189270" y="189923"/>
                  <a:pt x="176182" y="209300"/>
                  <a:pt x="166173" y="201793"/>
                </a:cubicBezTo>
                <a:cubicBezTo>
                  <a:pt x="153122" y="192005"/>
                  <a:pt x="161599" y="168905"/>
                  <a:pt x="154304" y="154313"/>
                </a:cubicBezTo>
                <a:cubicBezTo>
                  <a:pt x="149299" y="144303"/>
                  <a:pt x="138478" y="138486"/>
                  <a:pt x="130565" y="130572"/>
                </a:cubicBezTo>
                <a:cubicBezTo>
                  <a:pt x="111929" y="186483"/>
                  <a:pt x="98992" y="209107"/>
                  <a:pt x="130565" y="284885"/>
                </a:cubicBezTo>
                <a:cubicBezTo>
                  <a:pt x="137370" y="301218"/>
                  <a:pt x="162217" y="300712"/>
                  <a:pt x="178043" y="308625"/>
                </a:cubicBezTo>
                <a:cubicBezTo>
                  <a:pt x="189912" y="320495"/>
                  <a:pt x="197510" y="339624"/>
                  <a:pt x="213651" y="344236"/>
                </a:cubicBezTo>
                <a:cubicBezTo>
                  <a:pt x="229337" y="348718"/>
                  <a:pt x="244916" y="334168"/>
                  <a:pt x="261130" y="332366"/>
                </a:cubicBezTo>
                <a:cubicBezTo>
                  <a:pt x="316322" y="326233"/>
                  <a:pt x="371912" y="324452"/>
                  <a:pt x="427303" y="320495"/>
                </a:cubicBezTo>
                <a:cubicBezTo>
                  <a:pt x="435216" y="308625"/>
                  <a:pt x="450093" y="299119"/>
                  <a:pt x="451042" y="284885"/>
                </a:cubicBezTo>
                <a:cubicBezTo>
                  <a:pt x="454211" y="237345"/>
                  <a:pt x="411851" y="181476"/>
                  <a:pt x="439173" y="142443"/>
                </a:cubicBezTo>
                <a:cubicBezTo>
                  <a:pt x="457882" y="115714"/>
                  <a:pt x="502477" y="158270"/>
                  <a:pt x="534129" y="166183"/>
                </a:cubicBezTo>
                <a:cubicBezTo>
                  <a:pt x="522260" y="130572"/>
                  <a:pt x="519886" y="90214"/>
                  <a:pt x="498521" y="59351"/>
                </a:cubicBezTo>
                <a:cubicBezTo>
                  <a:pt x="474033" y="23977"/>
                  <a:pt x="429314" y="12540"/>
                  <a:pt x="391695" y="0"/>
                </a:cubicBezTo>
                <a:cubicBezTo>
                  <a:pt x="371912" y="3957"/>
                  <a:pt x="349863" y="1860"/>
                  <a:pt x="332347" y="11870"/>
                </a:cubicBezTo>
                <a:cubicBezTo>
                  <a:pt x="319961" y="18948"/>
                  <a:pt x="319748" y="38569"/>
                  <a:pt x="308608" y="47481"/>
                </a:cubicBezTo>
                <a:cubicBezTo>
                  <a:pt x="298838" y="55297"/>
                  <a:pt x="284869" y="55394"/>
                  <a:pt x="272999" y="59351"/>
                </a:cubicBezTo>
                <a:cubicBezTo>
                  <a:pt x="265086" y="67265"/>
                  <a:pt x="258856" y="77334"/>
                  <a:pt x="249260" y="83092"/>
                </a:cubicBezTo>
                <a:cubicBezTo>
                  <a:pt x="238531" y="89530"/>
                  <a:pt x="222498" y="86115"/>
                  <a:pt x="213651" y="94962"/>
                </a:cubicBezTo>
                <a:cubicBezTo>
                  <a:pt x="204804" y="103809"/>
                  <a:pt x="205738" y="118702"/>
                  <a:pt x="201782" y="130572"/>
                </a:cubicBezTo>
                <a:cubicBezTo>
                  <a:pt x="197825" y="189923"/>
                  <a:pt x="222076" y="258589"/>
                  <a:pt x="189912" y="308625"/>
                </a:cubicBezTo>
                <a:cubicBezTo>
                  <a:pt x="172663" y="335458"/>
                  <a:pt x="124105" y="309711"/>
                  <a:pt x="94956" y="296755"/>
                </a:cubicBezTo>
                <a:cubicBezTo>
                  <a:pt x="83522" y="291673"/>
                  <a:pt x="72676" y="254203"/>
                  <a:pt x="83087" y="261144"/>
                </a:cubicBezTo>
                <a:cubicBezTo>
                  <a:pt x="115677" y="282872"/>
                  <a:pt x="129015" y="331850"/>
                  <a:pt x="166173" y="344236"/>
                </a:cubicBezTo>
                <a:cubicBezTo>
                  <a:pt x="203782" y="356773"/>
                  <a:pt x="204522" y="353549"/>
                  <a:pt x="237391" y="379846"/>
                </a:cubicBezTo>
                <a:cubicBezTo>
                  <a:pt x="246130" y="386837"/>
                  <a:pt x="251120" y="398582"/>
                  <a:pt x="261130" y="403587"/>
                </a:cubicBezTo>
                <a:cubicBezTo>
                  <a:pt x="283511" y="414778"/>
                  <a:pt x="332347" y="427327"/>
                  <a:pt x="332347" y="427327"/>
                </a:cubicBezTo>
                <a:cubicBezTo>
                  <a:pt x="360043" y="423370"/>
                  <a:pt x="389458" y="425848"/>
                  <a:pt x="415434" y="415457"/>
                </a:cubicBezTo>
                <a:cubicBezTo>
                  <a:pt x="431020" y="409222"/>
                  <a:pt x="441731" y="393813"/>
                  <a:pt x="451042" y="379846"/>
                </a:cubicBezTo>
                <a:cubicBezTo>
                  <a:pt x="470419" y="350778"/>
                  <a:pt x="462912" y="301601"/>
                  <a:pt x="462912" y="273015"/>
                </a:cubicBezTo>
              </a:path>
            </a:pathLst>
          </a:custGeom>
          <a:ln w="57150" cmpd="sng">
            <a:solidFill>
              <a:srgbClr val="000000"/>
            </a:solidFill>
          </a:ln>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12" name="Left Arrow 11"/>
          <p:cNvSpPr/>
          <p:nvPr/>
        </p:nvSpPr>
        <p:spPr bwMode="auto">
          <a:xfrm>
            <a:off x="1986322" y="3140968"/>
            <a:ext cx="857486" cy="432048"/>
          </a:xfrm>
          <a:prstGeom prst="leftArrow">
            <a:avLst/>
          </a:prstGeom>
          <a:solidFill>
            <a:srgbClr val="00009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13" name="Left Arrow 12"/>
          <p:cNvSpPr/>
          <p:nvPr/>
        </p:nvSpPr>
        <p:spPr bwMode="auto">
          <a:xfrm>
            <a:off x="1986322" y="4725144"/>
            <a:ext cx="857486" cy="432048"/>
          </a:xfrm>
          <a:prstGeom prst="leftArrow">
            <a:avLst/>
          </a:prstGeom>
          <a:solidFill>
            <a:srgbClr val="00009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pitchFamily="-108" charset="0"/>
              <a:ea typeface="Times New Roman" pitchFamily="-108" charset="0"/>
              <a:cs typeface="Times New Roman" pitchFamily="-108" charset="0"/>
            </a:endParaRPr>
          </a:p>
        </p:txBody>
      </p:sp>
      <p:sp>
        <p:nvSpPr>
          <p:cNvPr id="14" name="Rectangle 1027"/>
          <p:cNvSpPr txBox="1">
            <a:spLocks noRot="1" noChangeArrowheads="1"/>
          </p:cNvSpPr>
          <p:nvPr/>
        </p:nvSpPr>
        <p:spPr bwMode="auto">
          <a:xfrm>
            <a:off x="0" y="2780928"/>
            <a:ext cx="1187624"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Sin</a:t>
            </a:r>
          </a:p>
        </p:txBody>
      </p:sp>
      <p:sp>
        <p:nvSpPr>
          <p:cNvPr id="15" name="Rectangle 1027"/>
          <p:cNvSpPr txBox="1">
            <a:spLocks noRot="1" noChangeArrowheads="1"/>
          </p:cNvSpPr>
          <p:nvPr/>
        </p:nvSpPr>
        <p:spPr bwMode="auto">
          <a:xfrm>
            <a:off x="3960440" y="1124744"/>
            <a:ext cx="4932040" cy="3312368"/>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ru-RU"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If we confess our sins, </a:t>
            </a:r>
            <a:b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br>
            <a: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He is faithful and righteous to forgive us our sins and to cleanse us from all unrighteousness</a:t>
            </a:r>
            <a:r>
              <a:rPr kumimoji="1" lang="ru-RU"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 </a:t>
            </a:r>
            <a:b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br>
            <a: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(1 John 1:9 </a:t>
            </a:r>
            <a:r>
              <a:rPr kumimoji="1"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NAU</a:t>
            </a:r>
            <a: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0"/>
                <a:cs typeface="Arial"/>
              </a:rPr>
              <a:t>)</a:t>
            </a:r>
          </a:p>
        </p:txBody>
      </p:sp>
      <p:sp>
        <p:nvSpPr>
          <p:cNvPr id="16" name="Text Box 1045"/>
          <p:cNvSpPr txBox="1">
            <a:spLocks noChangeArrowheads="1"/>
          </p:cNvSpPr>
          <p:nvPr/>
        </p:nvSpPr>
        <p:spPr bwMode="auto">
          <a:xfrm>
            <a:off x="8283736" y="179348"/>
            <a:ext cx="701514" cy="369332"/>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121b</a:t>
            </a: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07580123"/>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1"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p:tgtEl>
                                          <p:spTgt spid="15"/>
                                        </p:tgtEl>
                                        <p:attrNameLst>
                                          <p:attrName>ppt_y</p:attrName>
                                        </p:attrNameLst>
                                      </p:cBhvr>
                                      <p:tavLst>
                                        <p:tav tm="0">
                                          <p:val>
                                            <p:strVal val="#ppt_y+#ppt_h*1.125000"/>
                                          </p:val>
                                        </p:tav>
                                        <p:tav tm="100000">
                                          <p:val>
                                            <p:strVal val="#ppt_y"/>
                                          </p:val>
                                        </p:tav>
                                      </p:tavLst>
                                    </p:anim>
                                    <p:animEffect transition="in" filter="wipe(up)">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animBg="1"/>
      <p:bldP spid="5" grpId="0" animBg="1"/>
      <p:bldP spid="5" grpId="1" animBg="1"/>
      <p:bldP spid="12" grpId="0" animBg="1"/>
      <p:bldP spid="13" grpId="0" animBg="1"/>
      <p:bldP spid="14" grpId="0"/>
      <p:bldP spid="14" grpId="1"/>
      <p:bldP spid="1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937"/>
            <a:ext cx="9144000" cy="1876845"/>
          </a:xfrm>
          <a:effectLst>
            <a:outerShdw blurRad="63500" dist="35921" dir="2700000" algn="ctr" rotWithShape="0">
              <a:schemeClr val="tx2">
                <a:alpha val="74998"/>
              </a:schemeClr>
            </a:outerShdw>
          </a:effectLst>
        </p:spPr>
        <p:txBody>
          <a:bodyPr anchor="ctr"/>
          <a:lstStyle/>
          <a:p>
            <a:pPr>
              <a:defRPr/>
            </a:pPr>
            <a:r>
              <a:rPr lang="en-US" sz="5400" b="1" dirty="0">
                <a:effectLst>
                  <a:glow rad="127000">
                    <a:schemeClr val="tx1"/>
                  </a:glow>
                </a:effectLst>
                <a:latin typeface="Arial" charset="0"/>
                <a:ea typeface="ＭＳ Ｐゴシック" charset="0"/>
                <a:cs typeface="ＭＳ Ｐゴシック" charset="0"/>
              </a:rPr>
              <a:t>Inheritance in the OT</a:t>
            </a:r>
          </a:p>
        </p:txBody>
      </p:sp>
      <p:pic>
        <p:nvPicPr>
          <p:cNvPr id="2" name="Picture 1"/>
          <p:cNvPicPr>
            <a:picLocks noChangeAspect="1"/>
          </p:cNvPicPr>
          <p:nvPr/>
        </p:nvPicPr>
        <p:blipFill>
          <a:blip r:embed="rId3"/>
          <a:stretch>
            <a:fillRect/>
          </a:stretch>
        </p:blipFill>
        <p:spPr>
          <a:xfrm>
            <a:off x="1060099" y="1786034"/>
            <a:ext cx="7023801" cy="4916661"/>
          </a:xfrm>
          <a:prstGeom prst="rect">
            <a:avLst/>
          </a:prstGeom>
        </p:spPr>
      </p:pic>
      <p:sp>
        <p:nvSpPr>
          <p:cNvPr id="3" name="Rectangle 2">
            <a:extLst>
              <a:ext uri="{FF2B5EF4-FFF2-40B4-BE49-F238E27FC236}">
                <a16:creationId xmlns:a16="http://schemas.microsoft.com/office/drawing/2014/main" id="{463500DE-0737-7A22-D78D-AF6E0C1AF3C3}"/>
              </a:ext>
            </a:extLst>
          </p:cNvPr>
          <p:cNvSpPr txBox="1">
            <a:spLocks noChangeArrowheads="1"/>
          </p:cNvSpPr>
          <p:nvPr/>
        </p:nvSpPr>
        <p:spPr bwMode="auto">
          <a:xfrm>
            <a:off x="1243583" y="2234221"/>
            <a:ext cx="6656832" cy="402028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5400" b="1" kern="0" dirty="0">
                <a:effectLst>
                  <a:glow rad="127000">
                    <a:schemeClr val="tx1"/>
                  </a:glow>
                </a:effectLst>
                <a:latin typeface="Arial" charset="0"/>
                <a:ea typeface="ＭＳ Ｐゴシック" charset="0"/>
                <a:cs typeface="ＭＳ Ｐゴシック" charset="0"/>
              </a:rPr>
              <a:t>But if the Israelites of the Exodus were saved, why didn’t they enter Canaan?</a:t>
            </a:r>
          </a:p>
        </p:txBody>
      </p:sp>
    </p:spTree>
    <p:extLst>
      <p:ext uri="{BB962C8B-B14F-4D97-AF65-F5344CB8AC3E}">
        <p14:creationId xmlns:p14="http://schemas.microsoft.com/office/powerpoint/2010/main" val="2287649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937"/>
            <a:ext cx="9144000" cy="1876845"/>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3. Inheritance in the OT included both salvation and reward.</a:t>
            </a:r>
          </a:p>
        </p:txBody>
      </p:sp>
      <p:pic>
        <p:nvPicPr>
          <p:cNvPr id="1026" name="Picture 2" descr="Is Salvation a Reward or a Gift? Yes.">
            <a:extLst>
              <a:ext uri="{FF2B5EF4-FFF2-40B4-BE49-F238E27FC236}">
                <a16:creationId xmlns:a16="http://schemas.microsoft.com/office/drawing/2014/main" id="{B8F8DB20-AE60-9E4A-9F0B-EE5ECF42D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06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723"/>
            <a:ext cx="9144000" cy="6853277"/>
          </a:xfrm>
          <a:prstGeom prst="rect">
            <a:avLst/>
          </a:prstGeom>
        </p:spPr>
      </p:pic>
      <p:sp>
        <p:nvSpPr>
          <p:cNvPr id="111618" name="Rectangle 2"/>
          <p:cNvSpPr>
            <a:spLocks noGrp="1" noChangeArrowheads="1"/>
          </p:cNvSpPr>
          <p:nvPr>
            <p:ph type="ctrTitle"/>
          </p:nvPr>
        </p:nvSpPr>
        <p:spPr>
          <a:xfrm>
            <a:off x="4999399" y="357870"/>
            <a:ext cx="4144601" cy="6309608"/>
          </a:xfrm>
        </p:spPr>
        <p:txBody>
          <a:bodyPr/>
          <a:lstStyle/>
          <a:p>
            <a:r>
              <a:rPr lang="en-US" sz="6000" b="1" i="1" dirty="0">
                <a:effectLst>
                  <a:glow rad="177800">
                    <a:schemeClr val="tx1"/>
                  </a:glow>
                </a:effectLst>
                <a:latin typeface="Arial" charset="0"/>
                <a:ea typeface="ＭＳ Ｐゴシック" charset="0"/>
              </a:rPr>
              <a:t>The Future Reign of the Servant Kings</a:t>
            </a:r>
          </a:p>
        </p:txBody>
      </p:sp>
      <p:grpSp>
        <p:nvGrpSpPr>
          <p:cNvPr id="4" name="Group 3"/>
          <p:cNvGrpSpPr/>
          <p:nvPr/>
        </p:nvGrpSpPr>
        <p:grpSpPr>
          <a:xfrm>
            <a:off x="0" y="-33450"/>
            <a:ext cx="4860517" cy="7092247"/>
            <a:chOff x="-12213" y="-73480"/>
            <a:chExt cx="4860517" cy="7092247"/>
          </a:xfrm>
        </p:grpSpPr>
        <p:pic>
          <p:nvPicPr>
            <p:cNvPr id="3" name="Picture 2"/>
            <p:cNvPicPr>
              <a:picLocks noChangeAspect="1"/>
            </p:cNvPicPr>
            <p:nvPr/>
          </p:nvPicPr>
          <p:blipFill>
            <a:blip r:embed="rId4"/>
            <a:stretch>
              <a:fillRect/>
            </a:stretch>
          </p:blipFill>
          <p:spPr>
            <a:xfrm>
              <a:off x="-12213" y="-73480"/>
              <a:ext cx="4860517" cy="7092247"/>
            </a:xfrm>
            <a:prstGeom prst="rect">
              <a:avLst/>
            </a:prstGeom>
          </p:spPr>
        </p:pic>
        <p:sp>
          <p:nvSpPr>
            <p:cNvPr id="7" name="Rectangle 2"/>
            <p:cNvSpPr txBox="1">
              <a:spLocks noChangeArrowheads="1"/>
            </p:cNvSpPr>
            <p:nvPr/>
          </p:nvSpPr>
          <p:spPr bwMode="auto">
            <a:xfrm>
              <a:off x="-12213" y="3181433"/>
              <a:ext cx="4860517" cy="1119159"/>
            </a:xfrm>
            <a:prstGeom prst="rect">
              <a:avLst/>
            </a:prstGeom>
            <a:solidFill>
              <a:schemeClr val="tx2"/>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4800" b="1" dirty="0">
                  <a:solidFill>
                    <a:srgbClr val="FFFFFF"/>
                  </a:solidFill>
                  <a:effectLst>
                    <a:glow rad="177800">
                      <a:srgbClr val="000000"/>
                    </a:glow>
                  </a:effectLst>
                  <a:latin typeface="Lucida Bright"/>
                  <a:ea typeface="ＭＳ Ｐゴシック" charset="0"/>
                  <a:cs typeface="Lucida Bright"/>
                </a:rPr>
                <a:t>Final Destiny</a:t>
              </a:r>
            </a:p>
          </p:txBody>
        </p:sp>
        <p:sp>
          <p:nvSpPr>
            <p:cNvPr id="8" name="Rectangle 2"/>
            <p:cNvSpPr txBox="1">
              <a:spLocks noChangeArrowheads="1"/>
            </p:cNvSpPr>
            <p:nvPr/>
          </p:nvSpPr>
          <p:spPr bwMode="auto">
            <a:xfrm>
              <a:off x="0" y="5817003"/>
              <a:ext cx="4848304" cy="76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3200" b="1" i="1" dirty="0">
                  <a:solidFill>
                    <a:srgbClr val="FFFFFF"/>
                  </a:solidFill>
                  <a:effectLst>
                    <a:glow rad="177800">
                      <a:srgbClr val="000000"/>
                    </a:glow>
                  </a:effectLst>
                  <a:latin typeface="Arial" charset="0"/>
                  <a:ea typeface="ＭＳ Ｐゴシック" charset="0"/>
                </a:rPr>
                <a:t>Joseph Dillow</a:t>
              </a:r>
            </a:p>
          </p:txBody>
        </p:sp>
        <p:sp>
          <p:nvSpPr>
            <p:cNvPr id="6" name="Rectangle 2"/>
            <p:cNvSpPr txBox="1">
              <a:spLocks noChangeArrowheads="1"/>
            </p:cNvSpPr>
            <p:nvPr/>
          </p:nvSpPr>
          <p:spPr bwMode="auto">
            <a:xfrm>
              <a:off x="0" y="4225142"/>
              <a:ext cx="4848304" cy="1282634"/>
            </a:xfrm>
            <a:prstGeom prst="rect">
              <a:avLst/>
            </a:prstGeom>
            <a:solidFill>
              <a:srgbClr val="0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2800" b="1" i="1" dirty="0">
                  <a:solidFill>
                    <a:srgbClr val="FFFFFF"/>
                  </a:solidFill>
                  <a:effectLst>
                    <a:glow rad="177800">
                      <a:srgbClr val="000000"/>
                    </a:glow>
                  </a:effectLst>
                  <a:latin typeface="Arial" charset="0"/>
                  <a:ea typeface="ＭＳ Ｐゴシック" charset="0"/>
                </a:rPr>
                <a:t>The Future Reign of the Servant Kings</a:t>
              </a:r>
            </a:p>
          </p:txBody>
        </p:sp>
      </p:grpSp>
      <p:sp>
        <p:nvSpPr>
          <p:cNvPr id="9" name="Rectangle 2"/>
          <p:cNvSpPr txBox="1">
            <a:spLocks noChangeArrowheads="1"/>
          </p:cNvSpPr>
          <p:nvPr/>
        </p:nvSpPr>
        <p:spPr bwMode="auto">
          <a:xfrm>
            <a:off x="0" y="0"/>
            <a:ext cx="9144000" cy="692696"/>
          </a:xfrm>
          <a:prstGeom prst="rect">
            <a:avLst/>
          </a:prstGeom>
          <a:gradFill flip="none" rotWithShape="1">
            <a:gsLst>
              <a:gs pos="0">
                <a:srgbClr val="800000"/>
              </a:gs>
              <a:gs pos="100000">
                <a:schemeClr val="tx1"/>
              </a:gs>
            </a:gsLst>
            <a:path path="rect">
              <a:fillToRect l="50000" t="50000" r="50000" b="50000"/>
            </a:path>
            <a:tileRect/>
          </a:gradFill>
          <a:ln w="9525">
            <a:noFill/>
            <a:miter lim="800000"/>
            <a:headEnd/>
            <a:tailEnd/>
          </a:ln>
          <a:effectLst/>
        </p:spPr>
        <p:txBody>
          <a:bodyPr vert="horz" wrap="square" lIns="91435" tIns="45718" rIns="91435" bIns="45718" numCol="1" anchor="ctr" anchorCtr="1" compatLnSpc="1">
            <a:prstTxWarp prst="textNoShape">
              <a:avLst/>
            </a:prstTxWarp>
          </a:bodyPr>
          <a:lst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177"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6pPr>
            <a:lvl7pPr marL="914353"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7pPr>
            <a:lvl8pPr marL="1371530"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8pPr>
            <a:lvl9pPr marL="1828706"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9pPr>
          </a:lstStyle>
          <a:p>
            <a:pPr defTabSz="914400" eaLnBrk="1" hangingPunct="1"/>
            <a:r>
              <a:rPr lang="en-US" sz="28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Jody Dillow is the key author of the Partakers View</a:t>
            </a:r>
          </a:p>
        </p:txBody>
      </p:sp>
    </p:spTree>
    <p:extLst>
      <p:ext uri="{BB962C8B-B14F-4D97-AF65-F5344CB8AC3E}">
        <p14:creationId xmlns:p14="http://schemas.microsoft.com/office/powerpoint/2010/main" val="41186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1000"/>
                                        <p:tgtEl>
                                          <p:spTgt spid="111618"/>
                                        </p:tgtEl>
                                      </p:cBhvr>
                                    </p:animEffect>
                                    <p:anim calcmode="lin" valueType="num">
                                      <p:cBhvr>
                                        <p:cTn id="8" dur="1000" fill="hold"/>
                                        <p:tgtEl>
                                          <p:spTgt spid="111618"/>
                                        </p:tgtEl>
                                        <p:attrNameLst>
                                          <p:attrName>ppt_x</p:attrName>
                                        </p:attrNameLst>
                                      </p:cBhvr>
                                      <p:tavLst>
                                        <p:tav tm="0">
                                          <p:val>
                                            <p:strVal val="#ppt_x"/>
                                          </p:val>
                                        </p:tav>
                                        <p:tav tm="100000">
                                          <p:val>
                                            <p:strVal val="#ppt_x"/>
                                          </p:val>
                                        </p:tav>
                                      </p:tavLst>
                                    </p:anim>
                                    <p:anim calcmode="lin" valueType="num">
                                      <p:cBhvr>
                                        <p:cTn id="9" dur="900" decel="100000" fill="hold"/>
                                        <p:tgtEl>
                                          <p:spTgt spid="1116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6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Inheritance in the OT</a:t>
            </a: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46088" indent="-446088" algn="l"/>
            <a:r>
              <a:rPr lang="en-US" sz="2800" b="1" dirty="0"/>
              <a:t>1.	A difference exists between inheriting the land of Canaan and living there.  The former refers to ownership and the latter to mere residence.</a:t>
            </a:r>
          </a:p>
          <a:p>
            <a:pPr marL="446088" indent="-446088" algn="l"/>
            <a:endParaRPr lang="en-SG" sz="2800" b="1" dirty="0"/>
          </a:p>
          <a:p>
            <a:pPr marL="446088" indent="-446088" algn="l"/>
            <a:r>
              <a:rPr lang="en-US" sz="2800" b="1" dirty="0"/>
              <a:t>2.	While Israel was promised the inheritance as a nation, the condition for maintaining their inheritance right to the land of Canaan was faith, obedience, and completion of one's task.  The promise, while national, was applied only to the believing and obedient remnant.</a:t>
            </a:r>
            <a:endParaRPr lang="en-SG" sz="2800" b="1" dirty="0"/>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Joseph Dillow, </a:t>
            </a:r>
            <a:r>
              <a:rPr lang="en-US" sz="2000" b="1" i="1" kern="0" dirty="0">
                <a:solidFill>
                  <a:srgbClr val="FFFFFF"/>
                </a:solidFill>
                <a:effectLst>
                  <a:outerShdw blurRad="38100" dist="38100" dir="2700000" algn="tl">
                    <a:srgbClr val="000000"/>
                  </a:outerShdw>
                </a:effectLst>
                <a:latin typeface="Arial"/>
                <a:cs typeface="Arial"/>
              </a:rPr>
              <a:t>Final Destiny</a:t>
            </a:r>
            <a:r>
              <a:rPr lang="en-US" sz="2000" b="1" kern="0" dirty="0">
                <a:solidFill>
                  <a:srgbClr val="FFFFFF"/>
                </a:solidFill>
                <a:effectLst>
                  <a:outerShdw blurRad="38100" dist="38100" dir="2700000" algn="tl">
                    <a:srgbClr val="000000"/>
                  </a:outerShdw>
                </a:effectLst>
                <a:latin typeface="Arial"/>
                <a:cs typeface="Arial"/>
              </a:rPr>
              <a:t>, 56</a:t>
            </a:r>
          </a:p>
        </p:txBody>
      </p:sp>
    </p:spTree>
    <p:extLst>
      <p:ext uri="{BB962C8B-B14F-4D97-AF65-F5344CB8AC3E}">
        <p14:creationId xmlns:p14="http://schemas.microsoft.com/office/powerpoint/2010/main" val="2860655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Inheritance in the OT</a:t>
            </a: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446088" indent="-446088" eaLnBrk="0" fontAlgn="base" hangingPunct="0">
              <a:spcBef>
                <a:spcPct val="0"/>
              </a:spcBef>
              <a:spcAft>
                <a:spcPct val="0"/>
              </a:spcAft>
              <a:defRPr sz="2800" b="1">
                <a:solidFill>
                  <a:schemeClr val="bg1"/>
                </a:solidFill>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446088" marR="0" lvl="0" indent="-446088"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3.	The inheritance is not to be equated with heaven but with something in addition to heaven, promised to those believers who faithfully obey the Lord.</a:t>
            </a:r>
          </a:p>
          <a:p>
            <a:pPr marL="446088" marR="0" lvl="0" indent="-446088" algn="l"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a:p>
            <a:pPr marL="446088" marR="0" lvl="0" indent="-446088"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4.	Just as Old Testament believers forfeited their earthly inheritance through disobedience, we can also forfeit our future reward (inheritance) by a similar failure.  Loss of inheritance, however, does not mean loss of salvation. </a:t>
            </a:r>
            <a:endParaRPr kumimoji="0" lang="en-SG"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Joseph Dillow,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Final Destiny</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56</a:t>
            </a:r>
          </a:p>
        </p:txBody>
      </p:sp>
    </p:spTree>
    <p:extLst>
      <p:ext uri="{BB962C8B-B14F-4D97-AF65-F5344CB8AC3E}">
        <p14:creationId xmlns:p14="http://schemas.microsoft.com/office/powerpoint/2010/main" val="405791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Inheritance in the OT</a:t>
            </a: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446088" indent="-446088" eaLnBrk="0" fontAlgn="base" hangingPunct="0">
              <a:spcBef>
                <a:spcPct val="0"/>
              </a:spcBef>
              <a:spcAft>
                <a:spcPct val="0"/>
              </a:spcAft>
              <a:defRPr sz="2800" b="1">
                <a:solidFill>
                  <a:schemeClr val="bg1"/>
                </a:solidFill>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446088" marR="0" lvl="0" indent="-446088"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5.	Two kinds of inheritance were enjoyed in the Old Testament.  All Israelites who had believed and were therefore regenerate had God as their inheritance but not all inherited the land.  This paves the way for the concept that the New Testament may also teach two inheritances.  We are all heirs of God, but we are not all joint-heirs with Christ, unless we persevere to the end of life.  The former refers to our salvation and the latter to our reward.</a:t>
            </a:r>
            <a:endParaRPr kumimoji="0" lang="en-SG"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Joseph Dillow,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Final Destiny</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56</a:t>
            </a:r>
          </a:p>
        </p:txBody>
      </p:sp>
    </p:spTree>
    <p:extLst>
      <p:ext uri="{BB962C8B-B14F-4D97-AF65-F5344CB8AC3E}">
        <p14:creationId xmlns:p14="http://schemas.microsoft.com/office/powerpoint/2010/main" val="957001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Inheritance in the OT</a:t>
            </a: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446088" indent="-446088" eaLnBrk="0" fontAlgn="base" hangingPunct="0">
              <a:spcBef>
                <a:spcPct val="0"/>
              </a:spcBef>
              <a:spcAft>
                <a:spcPct val="0"/>
              </a:spcAft>
              <a:defRPr sz="2800" b="1">
                <a:solidFill>
                  <a:schemeClr val="bg1"/>
                </a:solidFill>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446088" marR="0" lvl="0" indent="-446088"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6.	A child of Israel was both an heir of God and an heir of Canaan by virtue of faith in God resulting in regeneration.  Yet only those believers in Israel who were faithful would maintain their status as firstborn sons who would actually receive what had been promised to them as an inheritance.</a:t>
            </a:r>
            <a:r>
              <a:rPr kumimoji="0" lang="en-SG"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a:t>
            </a:r>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Joseph Dillow,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Final Destiny</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56</a:t>
            </a:r>
          </a:p>
        </p:txBody>
      </p:sp>
    </p:spTree>
    <p:extLst>
      <p:ext uri="{BB962C8B-B14F-4D97-AF65-F5344CB8AC3E}">
        <p14:creationId xmlns:p14="http://schemas.microsoft.com/office/powerpoint/2010/main" val="15479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676400"/>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1. God saved Israel from Egypt and from sin by simple faith.</a:t>
            </a:r>
          </a:p>
        </p:txBody>
      </p:sp>
      <p:pic>
        <p:nvPicPr>
          <p:cNvPr id="3" name="Picture 2" descr="TheNewVerse.News : PASSOVER IN PLAGUE-TIME">
            <a:extLst>
              <a:ext uri="{FF2B5EF4-FFF2-40B4-BE49-F238E27FC236}">
                <a16:creationId xmlns:a16="http://schemas.microsoft.com/office/drawing/2014/main" id="{75B48808-7378-6F47-B020-44BF5E53AA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859135"/>
            <a:ext cx="9143999" cy="4789714"/>
          </a:xfrm>
          <a:prstGeom prst="rect">
            <a:avLst/>
          </a:prstGeom>
        </p:spPr>
      </p:pic>
    </p:spTree>
    <p:extLst>
      <p:ext uri="{BB962C8B-B14F-4D97-AF65-F5344CB8AC3E}">
        <p14:creationId xmlns:p14="http://schemas.microsoft.com/office/powerpoint/2010/main" val="10893806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pic>
        <p:nvPicPr>
          <p:cNvPr id="4" name="Picture 3" descr="Epitome: Steadfastness and the Rewards for Faithfulness">
            <a:extLst>
              <a:ext uri="{FF2B5EF4-FFF2-40B4-BE49-F238E27FC236}">
                <a16:creationId xmlns:a16="http://schemas.microsoft.com/office/drawing/2014/main" id="{D634C4F5-FA39-A04C-9124-58FAC2FCCB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771525"/>
            <a:ext cx="9144000" cy="6086475"/>
          </a:xfrm>
          <a:prstGeom prst="rect">
            <a:avLst/>
          </a:prstGeom>
        </p:spPr>
      </p:pic>
      <p:sp>
        <p:nvSpPr>
          <p:cNvPr id="900098" name="Rectangle 2"/>
          <p:cNvSpPr>
            <a:spLocks noGrp="1" noChangeArrowheads="1"/>
          </p:cNvSpPr>
          <p:nvPr>
            <p:ph type="ctrTitle"/>
          </p:nvPr>
        </p:nvSpPr>
        <p:spPr>
          <a:xfrm>
            <a:off x="0" y="49784"/>
            <a:ext cx="9144000" cy="1654325"/>
          </a:xfrm>
          <a:solidFill>
            <a:schemeClr val="tx1"/>
          </a:solidFill>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Salvation is by faith but rewards are by works.</a:t>
            </a:r>
          </a:p>
        </p:txBody>
      </p:sp>
      <p:sp>
        <p:nvSpPr>
          <p:cNvPr id="8" name="Rectangle 2">
            <a:extLst>
              <a:ext uri="{FF2B5EF4-FFF2-40B4-BE49-F238E27FC236}">
                <a16:creationId xmlns:a16="http://schemas.microsoft.com/office/drawing/2014/main" id="{8FF032DB-AC0E-FA4B-8602-CC999AF44A98}"/>
              </a:ext>
            </a:extLst>
          </p:cNvPr>
          <p:cNvSpPr txBox="1">
            <a:spLocks noChangeArrowheads="1"/>
          </p:cNvSpPr>
          <p:nvPr/>
        </p:nvSpPr>
        <p:spPr bwMode="auto">
          <a:xfrm>
            <a:off x="-1" y="5777880"/>
            <a:ext cx="9143999" cy="1080120"/>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8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dirty="0"/>
              <a:t>Main Idea</a:t>
            </a:r>
          </a:p>
        </p:txBody>
      </p:sp>
    </p:spTree>
    <p:extLst>
      <p:ext uri="{BB962C8B-B14F-4D97-AF65-F5344CB8AC3E}">
        <p14:creationId xmlns:p14="http://schemas.microsoft.com/office/powerpoint/2010/main" val="27169885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676400"/>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1. God saved Israel from Egypt and from sin by simple faith.</a:t>
            </a:r>
          </a:p>
        </p:txBody>
      </p:sp>
      <p:pic>
        <p:nvPicPr>
          <p:cNvPr id="3" name="Picture 2" descr="TheNewVerse.News : PASSOVER IN PLAGUE-TIME">
            <a:extLst>
              <a:ext uri="{FF2B5EF4-FFF2-40B4-BE49-F238E27FC236}">
                <a16:creationId xmlns:a16="http://schemas.microsoft.com/office/drawing/2014/main" id="{75B48808-7378-6F47-B020-44BF5E53AA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859135"/>
            <a:ext cx="9143999" cy="4789714"/>
          </a:xfrm>
          <a:prstGeom prst="rect">
            <a:avLst/>
          </a:prstGeom>
        </p:spPr>
      </p:pic>
    </p:spTree>
    <p:extLst>
      <p:ext uri="{BB962C8B-B14F-4D97-AF65-F5344CB8AC3E}">
        <p14:creationId xmlns:p14="http://schemas.microsoft.com/office/powerpoint/2010/main" val="1370686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900098" name="Rectangle 2"/>
          <p:cNvSpPr>
            <a:spLocks noGrp="1" noChangeArrowheads="1"/>
          </p:cNvSpPr>
          <p:nvPr>
            <p:ph type="ctrTitle"/>
          </p:nvPr>
        </p:nvSpPr>
        <p:spPr>
          <a:xfrm>
            <a:off x="1" y="32226"/>
            <a:ext cx="4572000" cy="6825773"/>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2. Jesus is our New Exodus who delivers us from sin as our Passover Lamb. </a:t>
            </a:r>
          </a:p>
        </p:txBody>
      </p:sp>
    </p:spTree>
    <p:extLst>
      <p:ext uri="{BB962C8B-B14F-4D97-AF65-F5344CB8AC3E}">
        <p14:creationId xmlns:p14="http://schemas.microsoft.com/office/powerpoint/2010/main" val="1848379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937"/>
            <a:ext cx="9144000" cy="1876845"/>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3. Inheritance in the OT included both salvation and reward.</a:t>
            </a:r>
          </a:p>
        </p:txBody>
      </p:sp>
      <p:pic>
        <p:nvPicPr>
          <p:cNvPr id="1026" name="Picture 2" descr="Is Salvation a Reward or a Gift? Yes.">
            <a:extLst>
              <a:ext uri="{FF2B5EF4-FFF2-40B4-BE49-F238E27FC236}">
                <a16:creationId xmlns:a16="http://schemas.microsoft.com/office/drawing/2014/main" id="{B8F8DB20-AE60-9E4A-9F0B-EE5ECF42D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27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itome: The Resilience of All-Conquering Faith">
            <a:extLst>
              <a:ext uri="{FF2B5EF4-FFF2-40B4-BE49-F238E27FC236}">
                <a16:creationId xmlns:a16="http://schemas.microsoft.com/office/drawing/2014/main" id="{4F2E2508-D0CB-454E-A185-3A4661179A9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5422" b="6079"/>
          <a:stretch/>
        </p:blipFill>
        <p:spPr>
          <a:xfrm>
            <a:off x="318655" y="0"/>
            <a:ext cx="8451272"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46364" y="49784"/>
            <a:ext cx="8423563" cy="1086599"/>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How can you better press on in your own journey of faith?</a:t>
            </a:r>
          </a:p>
        </p:txBody>
      </p:sp>
      <p:sp>
        <p:nvSpPr>
          <p:cNvPr id="5" name="TextBox 4">
            <a:extLst>
              <a:ext uri="{FF2B5EF4-FFF2-40B4-BE49-F238E27FC236}">
                <a16:creationId xmlns:a16="http://schemas.microsoft.com/office/drawing/2014/main" id="{A5DF3101-346D-7648-BD34-BC13BAD75646}"/>
              </a:ext>
            </a:extLst>
          </p:cNvPr>
          <p:cNvSpPr txBox="1"/>
          <p:nvPr/>
        </p:nvSpPr>
        <p:spPr>
          <a:xfrm>
            <a:off x="1293000" y="6858000"/>
            <a:ext cx="6858000" cy="230832"/>
          </a:xfrm>
          <a:prstGeom prst="rect">
            <a:avLst/>
          </a:prstGeom>
          <a:noFill/>
        </p:spPr>
        <p:txBody>
          <a:bodyPr wrap="square" rtlCol="0">
            <a:spAutoFit/>
          </a:bodyPr>
          <a:lstStyle/>
          <a:p>
            <a:r>
              <a:rPr lang="en-US" sz="900">
                <a:hlinkClick r:id="rId4" tooltip="https://epitemnein-epitomic.blogspot.com/2013/03/the-resilience-of-all-conquering-faith.html?m=0"/>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03800999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Topical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588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2" descr="OMSSO0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19125"/>
            <a:ext cx="9144000" cy="570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title" idx="4294967295"/>
          </p:nvPr>
        </p:nvSpPr>
        <p:spPr>
          <a:xfrm>
            <a:off x="0" y="-76200"/>
            <a:ext cx="9144000" cy="685800"/>
          </a:xfrm>
          <a:solidFill>
            <a:schemeClr val="tx1"/>
          </a:solidFill>
          <a:effectLst>
            <a:outerShdw blurRad="63500" dist="107763" dir="2700000" algn="ctr" rotWithShape="0">
              <a:srgbClr val="000000">
                <a:alpha val="74998"/>
              </a:srgbClr>
            </a:outerShdw>
          </a:effectLst>
        </p:spPr>
        <p:txBody>
          <a:bodyPr/>
          <a:lstStyle/>
          <a:p>
            <a:pPr>
              <a:defRPr/>
            </a:pPr>
            <a:r>
              <a:rPr lang="en-US" sz="3600" dirty="0">
                <a:latin typeface="Arial" charset="0"/>
                <a:cs typeface="ＭＳ Ｐゴシック" charset="0"/>
              </a:rPr>
              <a:t>Egyptians Ruthlessly Oppressed Israel</a:t>
            </a:r>
            <a:endParaRPr lang="en-US" sz="4000" dirty="0">
              <a:latin typeface="Arial" charset="0"/>
              <a:cs typeface="ＭＳ Ｐゴシック" charset="0"/>
            </a:endParaRPr>
          </a:p>
        </p:txBody>
      </p:sp>
    </p:spTree>
    <p:extLst>
      <p:ext uri="{BB962C8B-B14F-4D97-AF65-F5344CB8AC3E}">
        <p14:creationId xmlns:p14="http://schemas.microsoft.com/office/powerpoint/2010/main" val="3889309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1" descr="Exod 1 Pharao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3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685800" y="76200"/>
            <a:ext cx="7772400" cy="1143000"/>
          </a:xfrm>
        </p:spPr>
        <p:txBody>
          <a:bodyPr/>
          <a:lstStyle/>
          <a:p>
            <a:pPr>
              <a:defRPr/>
            </a:pPr>
            <a:r>
              <a:rPr lang="mr-IN" altLang="ja-JP" dirty="0">
                <a:latin typeface="Arial" charset="0"/>
                <a:cs typeface="Arial"/>
              </a:rPr>
              <a:t>"</a:t>
            </a:r>
            <a:r>
              <a:rPr lang="en-US" dirty="0">
                <a:latin typeface="Arial" charset="0"/>
                <a:cs typeface="Arial"/>
              </a:rPr>
              <a:t>Ultimate</a:t>
            </a:r>
            <a:r>
              <a:rPr lang="mr-IN" altLang="ja-JP" dirty="0">
                <a:latin typeface="Arial" charset="0"/>
                <a:cs typeface="Arial"/>
              </a:rPr>
              <a:t>"</a:t>
            </a:r>
            <a:r>
              <a:rPr lang="en-US" dirty="0">
                <a:latin typeface="Arial" charset="0"/>
                <a:cs typeface="Arial"/>
              </a:rPr>
              <a:t> Power</a:t>
            </a:r>
          </a:p>
        </p:txBody>
      </p:sp>
    </p:spTree>
    <p:extLst>
      <p:ext uri="{BB962C8B-B14F-4D97-AF65-F5344CB8AC3E}">
        <p14:creationId xmlns:p14="http://schemas.microsoft.com/office/powerpoint/2010/main" val="226276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exodramses-boa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4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p:txBody>
          <a:bodyPr/>
          <a:lstStyle/>
          <a:p>
            <a:pPr>
              <a:defRPr/>
            </a:pPr>
            <a:r>
              <a:rPr lang="en-US">
                <a:latin typeface="Arial" charset="0"/>
                <a:cs typeface="Arial"/>
              </a:rPr>
              <a:t>Who has greater power – Pharaoh or Yahweh?</a:t>
            </a:r>
          </a:p>
        </p:txBody>
      </p:sp>
    </p:spTree>
    <p:extLst>
      <p:ext uri="{BB962C8B-B14F-4D97-AF65-F5344CB8AC3E}">
        <p14:creationId xmlns:p14="http://schemas.microsoft.com/office/powerpoint/2010/main" val="1354892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86696" y="1178945"/>
            <a:ext cx="8657303" cy="2100337"/>
          </a:xfrm>
          <a:effectLst>
            <a:outerShdw blurRad="63500" dist="35921" dir="2700000" algn="ctr" rotWithShape="0">
              <a:schemeClr val="tx2">
                <a:alpha val="74998"/>
              </a:schemeClr>
            </a:outerShdw>
          </a:effectLst>
        </p:spPr>
        <p:txBody>
          <a:bodyPr anchor="t"/>
          <a:lstStyle/>
          <a:p>
            <a:pPr marL="14288" indent="-14288" algn="l">
              <a:defRPr/>
            </a:pPr>
            <a:r>
              <a:rPr lang="en-US" b="1" dirty="0">
                <a:effectLst>
                  <a:glow rad="127000">
                    <a:schemeClr val="tx1"/>
                  </a:glow>
                </a:effectLst>
                <a:latin typeface="Arial" charset="0"/>
                <a:ea typeface="ＭＳ Ｐゴシック" charset="0"/>
                <a:cs typeface="ＭＳ Ｐゴシック" charset="0"/>
              </a:rPr>
              <a:t>God used Moses to urge Pharaoh to free Israel from slavery to show that: </a:t>
            </a:r>
            <a:br>
              <a:rPr lang="en-US" b="1" dirty="0">
                <a:effectLst>
                  <a:glow rad="127000">
                    <a:schemeClr val="tx1"/>
                  </a:glow>
                </a:effectLst>
                <a:latin typeface="Arial" charset="0"/>
                <a:ea typeface="ＭＳ Ｐゴシック" charset="0"/>
                <a:cs typeface="ＭＳ Ｐゴシック" charset="0"/>
              </a:rPr>
            </a:br>
            <a:endParaRPr lang="en-US" b="1" dirty="0">
              <a:effectLst>
                <a:glow rad="127000">
                  <a:schemeClr val="tx1"/>
                </a:glow>
              </a:effectLst>
              <a:latin typeface="Arial" charset="0"/>
              <a:ea typeface="ＭＳ Ｐゴシック" charset="0"/>
              <a:cs typeface="ＭＳ Ｐゴシック" charset="0"/>
            </a:endParaRPr>
          </a:p>
        </p:txBody>
      </p:sp>
      <p:sp>
        <p:nvSpPr>
          <p:cNvPr id="4" name="Rectangle 2"/>
          <p:cNvSpPr txBox="1">
            <a:spLocks noChangeArrowheads="1"/>
          </p:cNvSpPr>
          <p:nvPr/>
        </p:nvSpPr>
        <p:spPr bwMode="auto">
          <a:xfrm>
            <a:off x="880307" y="3279282"/>
            <a:ext cx="8162674" cy="370858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620713" marR="0" lvl="0" indent="-620713"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the L</a:t>
            </a:r>
            <a:r>
              <a:rPr kumimoji="0" lang="en-US" sz="40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ORD</a:t>
            </a: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r>
              <a:rPr kumimoji="0" lang="en-US" sz="44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cared</a:t>
            </a: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p>
          <a:p>
            <a:pPr marL="620713" marR="0" lvl="0" indent="-620713"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was </a:t>
            </a:r>
            <a:r>
              <a:rPr kumimoji="0" lang="en-US" sz="44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faithful</a:t>
            </a: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to the Abrahamic Covenant, and </a:t>
            </a:r>
          </a:p>
          <a:p>
            <a:pPr marL="620713" marR="0" lvl="0" indent="-620713"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was </a:t>
            </a:r>
            <a:r>
              <a:rPr kumimoji="0" lang="en-US" sz="44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sovereign</a:t>
            </a: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over Egypt’s gods.</a:t>
            </a:r>
          </a:p>
        </p:txBody>
      </p:sp>
      <p:sp>
        <p:nvSpPr>
          <p:cNvPr id="5" name="Rectangle 2"/>
          <p:cNvSpPr txBox="1">
            <a:spLocks noChangeArrowheads="1"/>
          </p:cNvSpPr>
          <p:nvPr/>
        </p:nvSpPr>
        <p:spPr bwMode="auto">
          <a:xfrm>
            <a:off x="0" y="-2179"/>
            <a:ext cx="9144000" cy="1084452"/>
          </a:xfrm>
          <a:prstGeom prst="rect">
            <a:avLst/>
          </a:prstGeom>
          <a:solidFill>
            <a:srgbClr val="000090"/>
          </a:solid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808038" marR="0" lvl="0" indent="-808038" algn="ctr" defTabSz="457200" rtl="0" eaLnBrk="0" fontAlgn="base" latinLnBrk="0" hangingPunct="0">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Point of Exodus 1–11</a:t>
            </a:r>
          </a:p>
        </p:txBody>
      </p:sp>
    </p:spTree>
    <p:extLst>
      <p:ext uri="{BB962C8B-B14F-4D97-AF65-F5344CB8AC3E}">
        <p14:creationId xmlns:p14="http://schemas.microsoft.com/office/powerpoint/2010/main" val="2873950601"/>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ChangeArrowheads="1"/>
          </p:cNvSpPr>
          <p:nvPr/>
        </p:nvSpPr>
        <p:spPr bwMode="auto">
          <a:xfrm>
            <a:off x="6875463" y="0"/>
            <a:ext cx="2268537" cy="6858000"/>
          </a:xfrm>
          <a:prstGeom prst="rect">
            <a:avLst/>
          </a:prstGeom>
          <a:solidFill>
            <a:srgbClr val="000000"/>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pic>
        <p:nvPicPr>
          <p:cNvPr id="449538"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6948488"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32" name="Rectangle 8"/>
          <p:cNvSpPr>
            <a:spLocks noGrp="1" noChangeArrowheads="1"/>
          </p:cNvSpPr>
          <p:nvPr>
            <p:ph type="title" idx="4294967295"/>
          </p:nvPr>
        </p:nvSpPr>
        <p:spPr>
          <a:xfrm>
            <a:off x="6875463" y="2065338"/>
            <a:ext cx="2376487" cy="1569660"/>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kumimoji="0" lang="en-US" sz="3200" dirty="0">
                <a:solidFill>
                  <a:srgbClr val="FFFFFF"/>
                </a:solidFill>
                <a:effectLst/>
                <a:ea typeface="ＭＳ Ｐゴシック" pitchFamily="-112" charset="-128"/>
                <a:cs typeface="ＭＳ Ｐゴシック" pitchFamily="-112" charset="-128"/>
              </a:rPr>
              <a:t>Traditional Route of the Exodus</a:t>
            </a:r>
          </a:p>
        </p:txBody>
      </p:sp>
      <p:sp>
        <p:nvSpPr>
          <p:cNvPr id="9" name="Rectangle 8"/>
          <p:cNvSpPr txBox="1">
            <a:spLocks noChangeArrowheads="1"/>
          </p:cNvSpPr>
          <p:nvPr/>
        </p:nvSpPr>
        <p:spPr bwMode="auto">
          <a:xfrm>
            <a:off x="-31750" y="1844675"/>
            <a:ext cx="273208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Goshen</a:t>
            </a:r>
          </a:p>
        </p:txBody>
      </p:sp>
      <p:sp>
        <p:nvSpPr>
          <p:cNvPr id="10" name="Rectangle 8"/>
          <p:cNvSpPr txBox="1">
            <a:spLocks noChangeArrowheads="1"/>
          </p:cNvSpPr>
          <p:nvPr/>
        </p:nvSpPr>
        <p:spPr bwMode="auto">
          <a:xfrm>
            <a:off x="5127625" y="4367213"/>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F1F7E9">
                    <a:lumMod val="10000"/>
                  </a:srgbClr>
                </a:solidFill>
                <a:effectLst/>
                <a:uLnTx/>
                <a:uFillTx/>
                <a:latin typeface="Arial"/>
                <a:ea typeface="ＭＳ Ｐゴシック" pitchFamily="-112" charset="-128"/>
                <a:cs typeface="ＭＳ Ｐゴシック" pitchFamily="-112" charset="-128"/>
              </a:rPr>
              <a:t>Midian</a:t>
            </a:r>
            <a:endParaRPr kumimoji="0" lang="en-US" sz="4000" b="1" i="0" u="none" strike="noStrike" kern="1200" cap="none" spc="0" normalizeH="0" baseline="0" noProof="0" dirty="0">
              <a:ln>
                <a:noFill/>
              </a:ln>
              <a:solidFill>
                <a:srgbClr val="F1F7E9">
                  <a:lumMod val="10000"/>
                </a:srgbClr>
              </a:solidFill>
              <a:effectLst/>
              <a:uLnTx/>
              <a:uFillTx/>
              <a:latin typeface="Arial"/>
              <a:ea typeface="ＭＳ Ｐゴシック" pitchFamily="-112" charset="-128"/>
              <a:cs typeface="ＭＳ Ｐゴシック" pitchFamily="-112" charset="-128"/>
            </a:endParaRPr>
          </a:p>
        </p:txBody>
      </p:sp>
      <p:sp>
        <p:nvSpPr>
          <p:cNvPr id="11" name="Rectangle 8"/>
          <p:cNvSpPr txBox="1">
            <a:spLocks noChangeArrowheads="1"/>
          </p:cNvSpPr>
          <p:nvPr/>
        </p:nvSpPr>
        <p:spPr bwMode="auto">
          <a:xfrm>
            <a:off x="2847975" y="3762375"/>
            <a:ext cx="2155825" cy="13223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1F7E9">
                    <a:lumMod val="10000"/>
                  </a:srgbClr>
                </a:solidFill>
                <a:effectLst/>
                <a:uLnTx/>
                <a:uFillTx/>
                <a:latin typeface="Arial"/>
                <a:ea typeface="ＭＳ Ｐゴシック" pitchFamily="-112" charset="-128"/>
                <a:cs typeface="ＭＳ Ｐゴシック" pitchFamily="-112" charset="-128"/>
              </a:rPr>
              <a:t>Mt. Sinai</a:t>
            </a:r>
          </a:p>
        </p:txBody>
      </p:sp>
      <p:sp>
        <p:nvSpPr>
          <p:cNvPr id="12" name="Rectangle 8"/>
          <p:cNvSpPr txBox="1">
            <a:spLocks noChangeArrowheads="1"/>
          </p:cNvSpPr>
          <p:nvPr/>
        </p:nvSpPr>
        <p:spPr bwMode="auto">
          <a:xfrm>
            <a:off x="3924300" y="-9525"/>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Canaan</a:t>
            </a:r>
          </a:p>
        </p:txBody>
      </p:sp>
      <p:sp>
        <p:nvSpPr>
          <p:cNvPr id="13" name="Rectangle 8"/>
          <p:cNvSpPr txBox="1">
            <a:spLocks noChangeArrowheads="1"/>
          </p:cNvSpPr>
          <p:nvPr/>
        </p:nvSpPr>
        <p:spPr bwMode="auto">
          <a:xfrm>
            <a:off x="684213" y="3933825"/>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1F7E9">
                    <a:lumMod val="10000"/>
                  </a:srgbClr>
                </a:solidFill>
                <a:effectLst/>
                <a:uLnTx/>
                <a:uFillTx/>
                <a:latin typeface="Arial"/>
                <a:ea typeface="ＭＳ Ｐゴシック" pitchFamily="-112" charset="-128"/>
                <a:cs typeface="ＭＳ Ｐゴシック" pitchFamily="-112" charset="-128"/>
              </a:rPr>
              <a:t>Egypt</a:t>
            </a:r>
          </a:p>
        </p:txBody>
      </p:sp>
      <p:sp>
        <p:nvSpPr>
          <p:cNvPr id="14" name="Rectangle 8"/>
          <p:cNvSpPr txBox="1">
            <a:spLocks noChangeArrowheads="1"/>
          </p:cNvSpPr>
          <p:nvPr/>
        </p:nvSpPr>
        <p:spPr bwMode="auto">
          <a:xfrm rot="5400000">
            <a:off x="-1122362" y="3830637"/>
            <a:ext cx="295275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Nile River</a:t>
            </a:r>
          </a:p>
        </p:txBody>
      </p:sp>
      <p:sp>
        <p:nvSpPr>
          <p:cNvPr id="15" name="Freeform 6"/>
          <p:cNvSpPr>
            <a:spLocks/>
          </p:cNvSpPr>
          <p:nvPr/>
        </p:nvSpPr>
        <p:spPr bwMode="auto">
          <a:xfrm>
            <a:off x="1116013" y="2709863"/>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pitchFamily="-112" charset="0"/>
              <a:ea typeface="ＭＳ Ｐゴシック" charset="0"/>
              <a:cs typeface="ＭＳ Ｐゴシック" charset="0"/>
            </a:endParaRPr>
          </a:p>
        </p:txBody>
      </p:sp>
      <p:sp>
        <p:nvSpPr>
          <p:cNvPr id="16" name="Rectangle 8"/>
          <p:cNvSpPr txBox="1">
            <a:spLocks noChangeArrowheads="1"/>
          </p:cNvSpPr>
          <p:nvPr/>
        </p:nvSpPr>
        <p:spPr bwMode="auto">
          <a:xfrm>
            <a:off x="8027988" y="87313"/>
            <a:ext cx="1017587" cy="46196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107</a:t>
            </a:r>
            <a:endPar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41810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ircuit">
  <a:themeElements>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fontScheme name="Circu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7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3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ory">
  <a:themeElements>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tory">
  <a:themeElements>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1_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8782</TotalTime>
  <Words>3531</Words>
  <Application>Microsoft Macintosh PowerPoint</Application>
  <PresentationFormat>On-screen Show (4:3)</PresentationFormat>
  <Paragraphs>446</Paragraphs>
  <Slides>46</Slides>
  <Notes>45</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46</vt:i4>
      </vt:variant>
    </vt:vector>
  </HeadingPairs>
  <TitlesOfParts>
    <vt:vector size="71" baseType="lpstr">
      <vt:lpstr>Firecat Medium</vt:lpstr>
      <vt:lpstr>Arial</vt:lpstr>
      <vt:lpstr>Arial Black</vt:lpstr>
      <vt:lpstr>Arial Narrow</vt:lpstr>
      <vt:lpstr>Calibri</vt:lpstr>
      <vt:lpstr>Calisto MT</vt:lpstr>
      <vt:lpstr>Comic Sans MS</vt:lpstr>
      <vt:lpstr>Helvetica</vt:lpstr>
      <vt:lpstr>Lucida Bright</vt:lpstr>
      <vt:lpstr>Tahoma</vt:lpstr>
      <vt:lpstr>Times New Roman</vt:lpstr>
      <vt:lpstr>Wingdings</vt:lpstr>
      <vt:lpstr>49_Blank Presentation</vt:lpstr>
      <vt:lpstr>14_MEADOW</vt:lpstr>
      <vt:lpstr>37_MEADOW</vt:lpstr>
      <vt:lpstr>23_MEADOW</vt:lpstr>
      <vt:lpstr>1_Balance</vt:lpstr>
      <vt:lpstr>4_Default Design</vt:lpstr>
      <vt:lpstr>1_Slit</vt:lpstr>
      <vt:lpstr>Story</vt:lpstr>
      <vt:lpstr>2_Story</vt:lpstr>
      <vt:lpstr>1_Circuit</vt:lpstr>
      <vt:lpstr>9_Default Design</vt:lpstr>
      <vt:lpstr>3_Contemporary</vt:lpstr>
      <vt:lpstr>1_Bar Code</vt:lpstr>
      <vt:lpstr>The Inheritance of the Believer</vt:lpstr>
      <vt:lpstr>Were the Israelites of the Exodus saved from sin as well as saved from Egypt?</vt:lpstr>
      <vt:lpstr>How can we balance the Bible’s teaching on salvation and rewards?</vt:lpstr>
      <vt:lpstr>1. God saved Israel from Egypt and from sin by simple faith.</vt:lpstr>
      <vt:lpstr>Egyptians Ruthlessly Oppressed Israel</vt:lpstr>
      <vt:lpstr>"Ultimate" Power</vt:lpstr>
      <vt:lpstr>Who has greater power – Pharaoh or Yahweh?</vt:lpstr>
      <vt:lpstr>God used Moses to urge Pharaoh to free Israel from slavery to show that:  </vt:lpstr>
      <vt:lpstr>Traditional Route of the Exodus</vt:lpstr>
      <vt:lpstr>Passover Protection</vt:lpstr>
      <vt:lpstr>Faith Pictured</vt:lpstr>
      <vt:lpstr>The Lamb Pictured</vt:lpstr>
      <vt:lpstr>2. Jesus is our New Exodus who delivers us from sin as our Passover Lamb. </vt:lpstr>
      <vt:lpstr>The Passover Lamb</vt:lpstr>
      <vt:lpstr>The Cross Pictured</vt:lpstr>
      <vt:lpstr>Faith in a Lamb</vt:lpstr>
      <vt:lpstr>"This is my body…"</vt:lpstr>
      <vt:lpstr>Jesus' death paid for our sin </vt:lpstr>
      <vt:lpstr>Exodus 12:1-16  The Angel of Death Passed Over Houses with Blood on the Doors</vt:lpstr>
      <vt:lpstr>The Common Thread</vt:lpstr>
      <vt:lpstr>The Exodus Pictures Redemption</vt:lpstr>
      <vt:lpstr>1 Corinthians 10:1-5 (NLT)</vt:lpstr>
      <vt:lpstr>The Cloud</vt:lpstr>
      <vt:lpstr>The Sea</vt:lpstr>
      <vt:lpstr>The Leader</vt:lpstr>
      <vt:lpstr>The Food</vt:lpstr>
      <vt:lpstr>The Water</vt:lpstr>
      <vt:lpstr>Which is the Most Accurate?</vt:lpstr>
      <vt:lpstr>Salvation in All Ages:</vt:lpstr>
      <vt:lpstr>Salvation &amp; Sanctification</vt:lpstr>
      <vt:lpstr>OT Forgiveness of Sin</vt:lpstr>
      <vt:lpstr>NT Forgiveness of Sin</vt:lpstr>
      <vt:lpstr>Inheritance in the OT</vt:lpstr>
      <vt:lpstr>3. Inheritance in the OT included both salvation and reward.</vt:lpstr>
      <vt:lpstr>The Future Reign of the Servant Kings</vt:lpstr>
      <vt:lpstr>Inheritance in the OT</vt:lpstr>
      <vt:lpstr>Inheritance in the OT</vt:lpstr>
      <vt:lpstr>Inheritance in the OT</vt:lpstr>
      <vt:lpstr>Inheritance in the OT</vt:lpstr>
      <vt:lpstr>Salvation is by faith but rewards are by works.</vt:lpstr>
      <vt:lpstr>1. God saved Israel from Egypt and from sin by simple faith.</vt:lpstr>
      <vt:lpstr>2. Jesus is our New Exodus who delivers us from sin as our Passover Lamb. </vt:lpstr>
      <vt:lpstr>3. Inheritance in the OT included both salvation and reward.</vt:lpstr>
      <vt:lpstr>How can you better press on in your own journey of faith?</vt:lpstr>
      <vt:lpstr>Black</vt:lpstr>
      <vt:lpstr>Topical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206</cp:revision>
  <dcterms:created xsi:type="dcterms:W3CDTF">2014-08-02T06:39:19Z</dcterms:created>
  <dcterms:modified xsi:type="dcterms:W3CDTF">2023-08-12T13:51:41Z</dcterms:modified>
</cp:coreProperties>
</file>